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377" r:id="rId3"/>
    <p:sldId id="326" r:id="rId4"/>
    <p:sldId id="445" r:id="rId5"/>
    <p:sldId id="452" r:id="rId6"/>
    <p:sldId id="413" r:id="rId7"/>
    <p:sldId id="408" r:id="rId8"/>
    <p:sldId id="401" r:id="rId9"/>
    <p:sldId id="409" r:id="rId10"/>
    <p:sldId id="446" r:id="rId11"/>
    <p:sldId id="447" r:id="rId12"/>
    <p:sldId id="448" r:id="rId13"/>
    <p:sldId id="449" r:id="rId14"/>
    <p:sldId id="450" r:id="rId15"/>
    <p:sldId id="451" r:id="rId16"/>
    <p:sldId id="311" r:id="rId17"/>
    <p:sldId id="414" r:id="rId18"/>
    <p:sldId id="366" r:id="rId19"/>
    <p:sldId id="315" r:id="rId20"/>
    <p:sldId id="418" r:id="rId21"/>
    <p:sldId id="419" r:id="rId22"/>
    <p:sldId id="424" r:id="rId23"/>
    <p:sldId id="415" r:id="rId24"/>
    <p:sldId id="381" r:id="rId25"/>
    <p:sldId id="443" r:id="rId26"/>
    <p:sldId id="444" r:id="rId2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son, Amanda L" initials="ALR" lastIdx="7" clrIdx="0"/>
  <p:cmAuthor id="1" name="Martin, Philip" initials="PDM" lastIdx="2" clrIdx="1"/>
  <p:cmAuthor id="2" name="Mahaffy, Mary" initials="M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006600"/>
    <a:srgbClr val="267E9A"/>
    <a:srgbClr val="6A3602"/>
    <a:srgbClr val="990000"/>
    <a:srgbClr val="DEEDF0"/>
    <a:srgbClr val="CC99FF"/>
    <a:srgbClr val="00FF99"/>
    <a:srgbClr val="00FF00"/>
    <a:srgbClr val="A305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90" autoAdjust="0"/>
    <p:restoredTop sz="86330" autoAdjust="0"/>
  </p:normalViewPr>
  <p:slideViewPr>
    <p:cSldViewPr>
      <p:cViewPr varScale="1">
        <p:scale>
          <a:sx n="88" d="100"/>
          <a:sy n="88" d="100"/>
        </p:scale>
        <p:origin x="-1123" y="-82"/>
      </p:cViewPr>
      <p:guideLst>
        <p:guide orient="horz" pos="2160"/>
        <p:guide pos="2880"/>
      </p:guideLst>
    </p:cSldViewPr>
  </p:slideViewPr>
  <p:outlineViewPr>
    <p:cViewPr>
      <p:scale>
        <a:sx n="33" d="100"/>
        <a:sy n="33" d="100"/>
      </p:scale>
      <p:origin x="0" y="18453"/>
    </p:cViewPr>
  </p:outlineViewPr>
  <p:notesTextViewPr>
    <p:cViewPr>
      <p:scale>
        <a:sx n="1" d="1"/>
        <a:sy n="1" d="1"/>
      </p:scale>
      <p:origin x="0" y="0"/>
    </p:cViewPr>
  </p:notesTextViewPr>
  <p:sorterViewPr>
    <p:cViewPr>
      <p:scale>
        <a:sx n="90" d="100"/>
        <a:sy n="90" d="100"/>
      </p:scale>
      <p:origin x="0" y="0"/>
    </p:cViewPr>
  </p:sorterViewPr>
  <p:notesViewPr>
    <p:cSldViewPr>
      <p:cViewPr>
        <p:scale>
          <a:sx n="66" d="100"/>
          <a:sy n="66" d="100"/>
        </p:scale>
        <p:origin x="-2079" y="-63"/>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cat>
            <c:strRef>
              <c:f>Charts!$A$16:$A$24</c:f>
              <c:strCache>
                <c:ptCount val="9"/>
                <c:pt idx="1">
                  <c:v>Topic X</c:v>
                </c:pt>
                <c:pt idx="5">
                  <c:v>Topic D</c:v>
                </c:pt>
                <c:pt idx="6">
                  <c:v>Topic C</c:v>
                </c:pt>
                <c:pt idx="7">
                  <c:v>Topic B</c:v>
                </c:pt>
                <c:pt idx="8">
                  <c:v>Topic A</c:v>
                </c:pt>
              </c:strCache>
            </c:strRef>
          </c:cat>
          <c:val>
            <c:numRef>
              <c:f>Charts!$B$16:$B$24</c:f>
              <c:numCache>
                <c:formatCode>General</c:formatCode>
                <c:ptCount val="9"/>
                <c:pt idx="0">
                  <c:v>2.1428571428571432</c:v>
                </c:pt>
                <c:pt idx="1">
                  <c:v>2.3749999999999987</c:v>
                </c:pt>
                <c:pt idx="2">
                  <c:v>2.75</c:v>
                </c:pt>
                <c:pt idx="3">
                  <c:v>3</c:v>
                </c:pt>
                <c:pt idx="4">
                  <c:v>3</c:v>
                </c:pt>
                <c:pt idx="5">
                  <c:v>3.3333333333333335</c:v>
                </c:pt>
                <c:pt idx="6">
                  <c:v>3.5555555555555554</c:v>
                </c:pt>
                <c:pt idx="7">
                  <c:v>3.7142857142857144</c:v>
                </c:pt>
                <c:pt idx="8">
                  <c:v>3.8</c:v>
                </c:pt>
              </c:numCache>
            </c:numRef>
          </c:val>
        </c:ser>
        <c:dLbls/>
        <c:axId val="122604160"/>
        <c:axId val="122917248"/>
      </c:barChart>
      <c:catAx>
        <c:axId val="122604160"/>
        <c:scaling>
          <c:orientation val="minMax"/>
        </c:scaling>
        <c:axPos val="l"/>
        <c:numFmt formatCode="General" sourceLinked="0"/>
        <c:tickLblPos val="nextTo"/>
        <c:txPr>
          <a:bodyPr/>
          <a:lstStyle/>
          <a:p>
            <a:pPr>
              <a:defRPr sz="1700" b="1" baseline="0">
                <a:solidFill>
                  <a:schemeClr val="tx1"/>
                </a:solidFill>
                <a:latin typeface="Calibri" pitchFamily="34" charset="0"/>
                <a:cs typeface="Calibri" pitchFamily="34" charset="0"/>
              </a:defRPr>
            </a:pPr>
            <a:endParaRPr lang="en-US"/>
          </a:p>
        </c:txPr>
        <c:crossAx val="122917248"/>
        <c:crosses val="autoZero"/>
        <c:auto val="1"/>
        <c:lblAlgn val="ctr"/>
        <c:lblOffset val="100"/>
      </c:catAx>
      <c:valAx>
        <c:axId val="122917248"/>
        <c:scaling>
          <c:orientation val="minMax"/>
          <c:min val="1"/>
        </c:scaling>
        <c:axPos val="b"/>
        <c:majorGridlines/>
        <c:title>
          <c:tx>
            <c:rich>
              <a:bodyPr/>
              <a:lstStyle/>
              <a:p>
                <a:pPr>
                  <a:defRPr sz="2000" baseline="0">
                    <a:solidFill>
                      <a:schemeClr val="tx1"/>
                    </a:solidFill>
                  </a:defRPr>
                </a:pPr>
                <a:r>
                  <a:rPr lang="en-US" sz="2000" baseline="0" dirty="0" smtClean="0">
                    <a:solidFill>
                      <a:schemeClr val="tx1"/>
                    </a:solidFill>
                    <a:latin typeface="Calibri" pitchFamily="34" charset="0"/>
                    <a:cs typeface="Calibri" pitchFamily="34" charset="0"/>
                  </a:rPr>
                  <a:t>Priority Score</a:t>
                </a:r>
                <a:endParaRPr lang="en-US" sz="2000" baseline="0" dirty="0">
                  <a:solidFill>
                    <a:schemeClr val="tx1"/>
                  </a:solidFill>
                  <a:latin typeface="Calibri" pitchFamily="34" charset="0"/>
                  <a:cs typeface="Calibri" pitchFamily="34" charset="0"/>
                </a:endParaRPr>
              </a:p>
            </c:rich>
          </c:tx>
        </c:title>
        <c:numFmt formatCode="General" sourceLinked="1"/>
        <c:tickLblPos val="nextTo"/>
        <c:crossAx val="122604160"/>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05448" cy="461325"/>
          </a:xfrm>
          <a:prstGeom prst="rect">
            <a:avLst/>
          </a:prstGeom>
        </p:spPr>
        <p:txBody>
          <a:bodyPr vert="horz" lIns="90568" tIns="45284" rIns="90568" bIns="45284" rtlCol="0"/>
          <a:lstStyle>
            <a:lvl1pPr algn="l">
              <a:defRPr sz="1200"/>
            </a:lvl1pPr>
          </a:lstStyle>
          <a:p>
            <a:endParaRPr lang="en-US" dirty="0"/>
          </a:p>
        </p:txBody>
      </p:sp>
      <p:sp>
        <p:nvSpPr>
          <p:cNvPr id="3" name="Date Placeholder 2"/>
          <p:cNvSpPr>
            <a:spLocks noGrp="1"/>
          </p:cNvSpPr>
          <p:nvPr>
            <p:ph type="dt" sz="quarter" idx="1"/>
          </p:nvPr>
        </p:nvSpPr>
        <p:spPr>
          <a:xfrm>
            <a:off x="3927183" y="1"/>
            <a:ext cx="3005448" cy="461325"/>
          </a:xfrm>
          <a:prstGeom prst="rect">
            <a:avLst/>
          </a:prstGeom>
        </p:spPr>
        <p:txBody>
          <a:bodyPr vert="horz" lIns="90568" tIns="45284" rIns="90568" bIns="45284" rtlCol="0"/>
          <a:lstStyle>
            <a:lvl1pPr algn="r">
              <a:defRPr sz="1200"/>
            </a:lvl1pPr>
          </a:lstStyle>
          <a:p>
            <a:fld id="{612BA783-2769-4BF4-8E96-7EFF5685D8A1}" type="datetimeFigureOut">
              <a:rPr lang="en-US" smtClean="0"/>
              <a:pPr/>
              <a:t>11/13/2014</a:t>
            </a:fld>
            <a:endParaRPr lang="en-US" dirty="0"/>
          </a:p>
        </p:txBody>
      </p:sp>
      <p:sp>
        <p:nvSpPr>
          <p:cNvPr id="4" name="Footer Placeholder 3"/>
          <p:cNvSpPr>
            <a:spLocks noGrp="1"/>
          </p:cNvSpPr>
          <p:nvPr>
            <p:ph type="ftr" sz="quarter" idx="2"/>
          </p:nvPr>
        </p:nvSpPr>
        <p:spPr>
          <a:xfrm>
            <a:off x="2" y="8757301"/>
            <a:ext cx="3005448" cy="461325"/>
          </a:xfrm>
          <a:prstGeom prst="rect">
            <a:avLst/>
          </a:prstGeom>
        </p:spPr>
        <p:txBody>
          <a:bodyPr vert="horz" lIns="90568" tIns="45284" rIns="90568" bIns="452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68" tIns="45284" rIns="90568" bIns="45284" rtlCol="0" anchor="b"/>
          <a:lstStyle>
            <a:lvl1pPr algn="r">
              <a:defRPr sz="1200"/>
            </a:lvl1pPr>
          </a:lstStyle>
          <a:p>
            <a:fld id="{35F3B541-F7F9-46F7-9946-0A1020C23DBC}" type="slidenum">
              <a:rPr lang="en-US" smtClean="0"/>
              <a:pPr/>
              <a:t>‹#›</a:t>
            </a:fld>
            <a:endParaRPr lang="en-US" dirty="0"/>
          </a:p>
        </p:txBody>
      </p:sp>
    </p:spTree>
    <p:extLst>
      <p:ext uri="{BB962C8B-B14F-4D97-AF65-F5344CB8AC3E}">
        <p14:creationId xmlns:p14="http://schemas.microsoft.com/office/powerpoint/2010/main" xmlns="" val="360651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89" tIns="46145" rIns="92289" bIns="46145" rtlCol="0"/>
          <a:lstStyle>
            <a:lvl1pPr algn="r">
              <a:defRPr sz="1200"/>
            </a:lvl1pPr>
          </a:lstStyle>
          <a:p>
            <a:fld id="{19F2C9E6-4136-480E-8920-4B783EAF5A66}" type="datetimeFigureOut">
              <a:rPr lang="en-US" smtClean="0"/>
              <a:pPr/>
              <a:t>11/13/2014</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89" tIns="46145" rIns="92289" bIns="46145" rtlCol="0" anchor="b"/>
          <a:lstStyle>
            <a:lvl1pPr algn="r">
              <a:defRPr sz="1200"/>
            </a:lvl1pPr>
          </a:lstStyle>
          <a:p>
            <a:fld id="{44569739-A6A1-4521-8889-ED85372E169D}" type="slidenum">
              <a:rPr lang="en-US" smtClean="0"/>
              <a:pPr/>
              <a:t>‹#›</a:t>
            </a:fld>
            <a:endParaRPr lang="en-US" dirty="0"/>
          </a:p>
        </p:txBody>
      </p:sp>
    </p:spTree>
    <p:extLst>
      <p:ext uri="{BB962C8B-B14F-4D97-AF65-F5344CB8AC3E}">
        <p14:creationId xmlns:p14="http://schemas.microsoft.com/office/powerpoint/2010/main" xmlns="" val="172613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79595"/>
            <a:ext cx="5547360" cy="2211705"/>
          </a:xfrm>
        </p:spPr>
        <p:txBody>
          <a:bodyPr/>
          <a:lstStyle/>
          <a:p>
            <a:endParaRPr lang="en-US" dirty="0" smtClean="0"/>
          </a:p>
        </p:txBody>
      </p:sp>
      <p:sp>
        <p:nvSpPr>
          <p:cNvPr id="4" name="Slide Number Placeholder 3"/>
          <p:cNvSpPr>
            <a:spLocks noGrp="1"/>
          </p:cNvSpPr>
          <p:nvPr>
            <p:ph type="sldNum" sz="quarter" idx="10"/>
          </p:nvPr>
        </p:nvSpPr>
        <p:spPr/>
        <p:txBody>
          <a:bodyPr/>
          <a:lstStyle/>
          <a:p>
            <a:fld id="{44569739-A6A1-4521-8889-ED85372E169D}" type="slidenum">
              <a:rPr lang="en-US" smtClean="0"/>
              <a:pPr/>
              <a:t>1</a:t>
            </a:fld>
            <a:endParaRPr lang="en-US" dirty="0"/>
          </a:p>
        </p:txBody>
      </p:sp>
    </p:spTree>
    <p:extLst>
      <p:ext uri="{BB962C8B-B14F-4D97-AF65-F5344CB8AC3E}">
        <p14:creationId xmlns:p14="http://schemas.microsoft.com/office/powerpoint/2010/main" xmlns="" val="23671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10</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11</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12</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13</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14</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need to leave out a slide – I recommend this one (or just briefly mention points here)</a:t>
            </a:r>
          </a:p>
          <a:p>
            <a:endParaRPr lang="en-US" dirty="0" smtClean="0"/>
          </a:p>
          <a:p>
            <a:r>
              <a:rPr lang="en-US" dirty="0" smtClean="0"/>
              <a:t>In FY 2012 – a focus was placed on funding TEK projects throughout the NPLCC.  We hope to  learn more about how and where TEK can be incorporated into NPLCC actions and management decisions.  We may also need to update the Science/ TEK Strategy  and the Implementation Plan based on lessons learned with these projects. </a:t>
            </a:r>
          </a:p>
          <a:p>
            <a:endParaRPr lang="en-US" dirty="0"/>
          </a:p>
          <a:p>
            <a:r>
              <a:rPr lang="en-US" dirty="0" smtClean="0"/>
              <a:t>Currently on our website are draft reports that National Wildlife Federation prepared </a:t>
            </a:r>
            <a:r>
              <a:rPr lang="en-US" dirty="0"/>
              <a:t>that compile literature and synthesize information about climate change effects and adaptation approaches for freshwater and for marine and coastal ecosystems in the entire range of the NPLCC</a:t>
            </a:r>
            <a:r>
              <a:rPr lang="en-US" dirty="0" smtClean="0"/>
              <a:t>.  They are in the process of preparing a similar report for terrestrial habitats. </a:t>
            </a:r>
          </a:p>
          <a:p>
            <a:endParaRPr lang="en-US" dirty="0"/>
          </a:p>
          <a:p>
            <a:r>
              <a:rPr lang="en-US" dirty="0" smtClean="0"/>
              <a:t>A cross –boundary data sharing workshop that will be held in Vancouver. B.C. was also supported.  The Alaska Coastal Rainforest Center hosted the first two workshops and this third workshop will build on the past efforts.  </a:t>
            </a:r>
          </a:p>
          <a:p>
            <a:endParaRPr lang="en-US" dirty="0"/>
          </a:p>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15</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need to leave out a slide – I recommend this one (or just briefly mention points here)</a:t>
            </a:r>
          </a:p>
          <a:p>
            <a:endParaRPr lang="en-US" dirty="0" smtClean="0"/>
          </a:p>
          <a:p>
            <a:r>
              <a:rPr lang="en-US" dirty="0" smtClean="0"/>
              <a:t>In FY 2012 – a focus was placed on funding TEK projects throughout the NPLCC.  We hope to  learn more about how and where TEK can be incorporated into NPLCC actions and management decisions.  We may also need to update the Science/ TEK Strategy  and the Implementation Plan based on lessons learned with these projects. </a:t>
            </a:r>
          </a:p>
          <a:p>
            <a:endParaRPr lang="en-US" dirty="0"/>
          </a:p>
          <a:p>
            <a:r>
              <a:rPr lang="en-US" dirty="0" smtClean="0"/>
              <a:t>Currently on our website are draft reports that National Wildlife Federation prepared </a:t>
            </a:r>
            <a:r>
              <a:rPr lang="en-US" dirty="0"/>
              <a:t>that compile literature and synthesize information about climate change effects and adaptation approaches for freshwater and for marine and coastal ecosystems in the entire range of the NPLCC</a:t>
            </a:r>
            <a:r>
              <a:rPr lang="en-US" dirty="0" smtClean="0"/>
              <a:t>.  They are in the process of preparing a similar report for terrestrial habitats. </a:t>
            </a:r>
          </a:p>
          <a:p>
            <a:endParaRPr lang="en-US" dirty="0"/>
          </a:p>
          <a:p>
            <a:r>
              <a:rPr lang="en-US" dirty="0" smtClean="0"/>
              <a:t>A cross –boundary data sharing workshop that will be held in Vancouver. B.C. was also supported.  The Alaska Coastal Rainforest Center hosted the first two workshops and this third workshop will build on the past efforts.  </a:t>
            </a:r>
          </a:p>
          <a:p>
            <a:endParaRPr lang="en-US" dirty="0"/>
          </a:p>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16</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17</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need to leave out a slide – I recommend this one (or just briefly mention points here)</a:t>
            </a:r>
          </a:p>
          <a:p>
            <a:endParaRPr lang="en-US" dirty="0" smtClean="0"/>
          </a:p>
          <a:p>
            <a:r>
              <a:rPr lang="en-US" dirty="0" smtClean="0"/>
              <a:t>In FY 2012 – a focus was placed on funding TEK projects throughout the NPLCC.  We hope to  learn more about how and where TEK can be incorporated into NPLCC actions and management decisions.  We may also need to update the Science/ TEK Strategy  and the Implementation Plan based on lessons learned with these projects. </a:t>
            </a:r>
          </a:p>
          <a:p>
            <a:endParaRPr lang="en-US" dirty="0"/>
          </a:p>
          <a:p>
            <a:r>
              <a:rPr lang="en-US" dirty="0" smtClean="0"/>
              <a:t>Currently on our website are draft reports that National Wildlife Federation prepared </a:t>
            </a:r>
            <a:r>
              <a:rPr lang="en-US" dirty="0"/>
              <a:t>that compile literature and synthesize information about climate change effects and adaptation approaches for freshwater and for marine and coastal ecosystems in the entire range of the NPLCC</a:t>
            </a:r>
            <a:r>
              <a:rPr lang="en-US" dirty="0" smtClean="0"/>
              <a:t>.  They are in the process of preparing a similar report for terrestrial habitats. </a:t>
            </a:r>
          </a:p>
          <a:p>
            <a:endParaRPr lang="en-US" dirty="0"/>
          </a:p>
          <a:p>
            <a:r>
              <a:rPr lang="en-US" dirty="0" smtClean="0"/>
              <a:t>A cross –boundary data sharing workshop that will be held in Vancouver. B.C. was also supported.  The Alaska Coastal Rainforest Center hosted the first two workshops and this third workshop will build on the past efforts.  </a:t>
            </a:r>
          </a:p>
          <a:p>
            <a:endParaRPr lang="en-US" dirty="0"/>
          </a:p>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18</a:t>
            </a:fld>
            <a:endParaRPr lang="en-US" dirty="0"/>
          </a:p>
        </p:txBody>
      </p:sp>
    </p:spTree>
    <p:extLst>
      <p:ext uri="{BB962C8B-B14F-4D97-AF65-F5344CB8AC3E}">
        <p14:creationId xmlns:p14="http://schemas.microsoft.com/office/powerpoint/2010/main" xmlns="" val="219773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79596"/>
            <a:ext cx="5547360" cy="4726305"/>
          </a:xfrm>
        </p:spPr>
        <p:txBody>
          <a:bodyPr/>
          <a:lstStyle/>
          <a:p>
            <a:r>
              <a:rPr lang="en-US" dirty="0"/>
              <a:t>The Science/TEK Strategy includes Key parts - Guiding Principles and Priority Topics</a:t>
            </a:r>
          </a:p>
          <a:p>
            <a:endParaRPr lang="en-US" dirty="0"/>
          </a:p>
          <a:p>
            <a:r>
              <a:rPr lang="en-US" dirty="0"/>
              <a:t>Guiding Principles:</a:t>
            </a:r>
          </a:p>
          <a:p>
            <a:pPr marL="171414" indent="-171414">
              <a:buFont typeface="Arial" pitchFamily="34" charset="0"/>
              <a:buChar char="•"/>
            </a:pPr>
            <a:r>
              <a:rPr lang="en-US" dirty="0"/>
              <a:t>They are not ties to specific Priority Topics but  encompass a variety of approaches that can be used to address an identified information or support gap.</a:t>
            </a:r>
          </a:p>
          <a:p>
            <a:pPr marL="171414" indent="-171414">
              <a:buFont typeface="Arial" pitchFamily="34" charset="0"/>
              <a:buChar char="•"/>
            </a:pPr>
            <a:r>
              <a:rPr lang="en-US" dirty="0"/>
              <a:t>They  will be important in the annual planning work</a:t>
            </a:r>
          </a:p>
          <a:p>
            <a:pPr marL="171414" indent="-171414">
              <a:buFont typeface="Arial" pitchFamily="34" charset="0"/>
              <a:buChar char="•"/>
            </a:pPr>
            <a:r>
              <a:rPr lang="en-US" dirty="0"/>
              <a:t>The first guiding principle recognizes the importance of the NPLCC assisting with the development of adaptation and mitigation response actions  and having a direct management link.</a:t>
            </a:r>
          </a:p>
          <a:p>
            <a:pPr marL="171414" indent="-171414">
              <a:buFont typeface="Arial" pitchFamily="34" charset="0"/>
              <a:buChar char="•"/>
            </a:pPr>
            <a:r>
              <a:rPr lang="en-US" dirty="0"/>
              <a:t>The second strategy recognizes the large amount of data and information that already exists and the need for the NPLCC to facilitate coordination, collaboration, capacity building, and developing tools for decision-makers, versus focusing on new data collections.</a:t>
            </a:r>
          </a:p>
          <a:p>
            <a:pPr marL="171414" indent="-171414">
              <a:buFont typeface="Arial" pitchFamily="34" charset="0"/>
              <a:buChar char="•"/>
            </a:pPr>
            <a:r>
              <a:rPr lang="en-US" dirty="0"/>
              <a:t>TEK is recognized as equally important as western science.  The NPLCC will help identify and promote opportunities to use TEK where desired by Tribes and First Nations.</a:t>
            </a:r>
          </a:p>
          <a:p>
            <a:pPr marL="171414" indent="-171414">
              <a:buFont typeface="Arial" pitchFamily="34" charset="0"/>
              <a:buChar char="•"/>
            </a:pPr>
            <a:r>
              <a:rPr lang="en-US" dirty="0"/>
              <a:t>The NPLCC has a large number of different ecosystems and addressing the connections and interactions is important.</a:t>
            </a:r>
          </a:p>
          <a:p>
            <a:r>
              <a:rPr lang="en-US" dirty="0"/>
              <a:t> </a:t>
            </a:r>
          </a:p>
          <a:p>
            <a:r>
              <a:rPr lang="en-US" dirty="0" smtClean="0"/>
              <a:t>Priority Topics:</a:t>
            </a:r>
          </a:p>
          <a:p>
            <a:pPr marL="171414" indent="-171414">
              <a:buFont typeface="Arial" pitchFamily="34" charset="0"/>
              <a:buChar char="•"/>
            </a:pPr>
            <a:r>
              <a:rPr lang="en-US" dirty="0" smtClean="0"/>
              <a:t>The first 3 Priority Topics focus in the NPLCCs  three general ecosystems – freshwater/riparian, marine/coastal, and forests</a:t>
            </a:r>
          </a:p>
          <a:p>
            <a:pPr marL="171414" indent="-171414">
              <a:buFont typeface="Arial" pitchFamily="34" charset="0"/>
              <a:buChar char="•"/>
            </a:pPr>
            <a:r>
              <a:rPr lang="en-US" dirty="0" smtClean="0"/>
              <a:t>Anadromous fish were selected as a priority topic because of their cultural and economic importance</a:t>
            </a:r>
          </a:p>
          <a:p>
            <a:pPr marL="171414" indent="-171414">
              <a:buFont typeface="Arial" pitchFamily="34" charset="0"/>
              <a:buChar char="•"/>
            </a:pPr>
            <a:r>
              <a:rPr lang="en-US" dirty="0" smtClean="0"/>
              <a:t>The last priority topic focuses on invasive species, diseases, pests and their effects on biological communities  in all the ecosystems. </a:t>
            </a:r>
          </a:p>
          <a:p>
            <a:pPr marL="171414" indent="-17141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19</a:t>
            </a:fld>
            <a:endParaRPr lang="en-US" dirty="0"/>
          </a:p>
        </p:txBody>
      </p:sp>
    </p:spTree>
    <p:extLst>
      <p:ext uri="{BB962C8B-B14F-4D97-AF65-F5344CB8AC3E}">
        <p14:creationId xmlns:p14="http://schemas.microsoft.com/office/powerpoint/2010/main" xmlns="" val="121412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2</a:t>
            </a:fld>
            <a:endParaRPr lang="en-US" dirty="0"/>
          </a:p>
        </p:txBody>
      </p:sp>
    </p:spTree>
    <p:extLst>
      <p:ext uri="{BB962C8B-B14F-4D97-AF65-F5344CB8AC3E}">
        <p14:creationId xmlns:p14="http://schemas.microsoft.com/office/powerpoint/2010/main" xmlns="" val="3745835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79596"/>
            <a:ext cx="5547360" cy="4726305"/>
          </a:xfrm>
        </p:spPr>
        <p:txBody>
          <a:bodyPr/>
          <a:lstStyle/>
          <a:p>
            <a:r>
              <a:rPr lang="en-US" dirty="0"/>
              <a:t>The Science/TEK Strategy includes Key parts - Guiding Principles and Priority Topics</a:t>
            </a:r>
          </a:p>
          <a:p>
            <a:endParaRPr lang="en-US" dirty="0"/>
          </a:p>
          <a:p>
            <a:r>
              <a:rPr lang="en-US" dirty="0"/>
              <a:t>Guiding Principles:</a:t>
            </a:r>
          </a:p>
          <a:p>
            <a:pPr marL="171414" indent="-171414">
              <a:buFont typeface="Arial" pitchFamily="34" charset="0"/>
              <a:buChar char="•"/>
            </a:pPr>
            <a:r>
              <a:rPr lang="en-US" dirty="0"/>
              <a:t>They are not ties to specific Priority Topics but  encompass a variety of approaches that can be used to address an identified information or support gap.</a:t>
            </a:r>
          </a:p>
          <a:p>
            <a:pPr marL="171414" indent="-171414">
              <a:buFont typeface="Arial" pitchFamily="34" charset="0"/>
              <a:buChar char="•"/>
            </a:pPr>
            <a:r>
              <a:rPr lang="en-US" dirty="0"/>
              <a:t>They  will be important in the annual planning work</a:t>
            </a:r>
          </a:p>
          <a:p>
            <a:pPr marL="171414" indent="-171414">
              <a:buFont typeface="Arial" pitchFamily="34" charset="0"/>
              <a:buChar char="•"/>
            </a:pPr>
            <a:r>
              <a:rPr lang="en-US" dirty="0"/>
              <a:t>The first guiding principle recognizes the importance of the NPLCC assisting with the development of adaptation and mitigation response actions  and having a direct management link.</a:t>
            </a:r>
          </a:p>
          <a:p>
            <a:pPr marL="171414" indent="-171414">
              <a:buFont typeface="Arial" pitchFamily="34" charset="0"/>
              <a:buChar char="•"/>
            </a:pPr>
            <a:r>
              <a:rPr lang="en-US" dirty="0"/>
              <a:t>The second strategy recognizes the large amount of data and information that already exists and the need for the NPLCC to facilitate coordination, collaboration, capacity building, and developing tools for decision-makers, versus focusing on new data collections.</a:t>
            </a:r>
          </a:p>
          <a:p>
            <a:pPr marL="171414" indent="-171414">
              <a:buFont typeface="Arial" pitchFamily="34" charset="0"/>
              <a:buChar char="•"/>
            </a:pPr>
            <a:r>
              <a:rPr lang="en-US" dirty="0"/>
              <a:t>TEK is recognized as equally important as western science.  The NPLCC will help identify and promote opportunities to use TEK where desired by Tribes and First Nations.</a:t>
            </a:r>
          </a:p>
          <a:p>
            <a:pPr marL="171414" indent="-171414">
              <a:buFont typeface="Arial" pitchFamily="34" charset="0"/>
              <a:buChar char="•"/>
            </a:pPr>
            <a:r>
              <a:rPr lang="en-US" dirty="0"/>
              <a:t>The NPLCC has a large number of different ecosystems and addressing the connections and interactions is important.</a:t>
            </a:r>
          </a:p>
          <a:p>
            <a:r>
              <a:rPr lang="en-US" dirty="0"/>
              <a:t> </a:t>
            </a:r>
          </a:p>
          <a:p>
            <a:r>
              <a:rPr lang="en-US" dirty="0" smtClean="0"/>
              <a:t>Priority Topics:</a:t>
            </a:r>
          </a:p>
          <a:p>
            <a:pPr marL="171414" indent="-171414">
              <a:buFont typeface="Arial" pitchFamily="34" charset="0"/>
              <a:buChar char="•"/>
            </a:pPr>
            <a:r>
              <a:rPr lang="en-US" dirty="0" smtClean="0"/>
              <a:t>The first 3 Priority Topics focus in the NPLCCs  three general ecosystems – freshwater/riparian, marine/coastal, and forests</a:t>
            </a:r>
          </a:p>
          <a:p>
            <a:pPr marL="171414" indent="-171414">
              <a:buFont typeface="Arial" pitchFamily="34" charset="0"/>
              <a:buChar char="•"/>
            </a:pPr>
            <a:r>
              <a:rPr lang="en-US" dirty="0" smtClean="0"/>
              <a:t>Anadromous fish were selected as a priority topic because of their cultural and economic importance</a:t>
            </a:r>
          </a:p>
          <a:p>
            <a:pPr marL="171414" indent="-171414">
              <a:buFont typeface="Arial" pitchFamily="34" charset="0"/>
              <a:buChar char="•"/>
            </a:pPr>
            <a:r>
              <a:rPr lang="en-US" dirty="0" smtClean="0"/>
              <a:t>The last priority topic focuses on invasive species, diseases, pests and their effects on biological communities  in all the ecosystems. </a:t>
            </a:r>
          </a:p>
          <a:p>
            <a:pPr marL="171414" indent="-17141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20</a:t>
            </a:fld>
            <a:endParaRPr lang="en-US" dirty="0"/>
          </a:p>
        </p:txBody>
      </p:sp>
    </p:spTree>
    <p:extLst>
      <p:ext uri="{BB962C8B-B14F-4D97-AF65-F5344CB8AC3E}">
        <p14:creationId xmlns:p14="http://schemas.microsoft.com/office/powerpoint/2010/main" xmlns="" val="1601525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a:t>
            </a:r>
            <a:r>
              <a:rPr lang="en-US" baseline="0" dirty="0" smtClean="0"/>
              <a:t> and obligation in making sure some of the service’s objectives and goals are met </a:t>
            </a:r>
          </a:p>
          <a:p>
            <a:r>
              <a:rPr lang="en-US" baseline="0" dirty="0" smtClean="0"/>
              <a:t>For example talked last week how SLR work we advocate for or fund can meet info needs of Mig birds</a:t>
            </a:r>
          </a:p>
          <a:p>
            <a:r>
              <a:rPr lang="en-US" baseline="0" dirty="0" smtClean="0"/>
              <a:t>Want same conversations with other Service programs.</a:t>
            </a:r>
          </a:p>
          <a:p>
            <a:r>
              <a:rPr lang="en-US" baseline="0" dirty="0" smtClean="0"/>
              <a:t>Want to see where can do work that meets both of our needs.</a:t>
            </a:r>
          </a:p>
        </p:txBody>
      </p:sp>
      <p:sp>
        <p:nvSpPr>
          <p:cNvPr id="4" name="Slide Number Placeholder 3"/>
          <p:cNvSpPr>
            <a:spLocks noGrp="1"/>
          </p:cNvSpPr>
          <p:nvPr>
            <p:ph type="sldNum" sz="quarter" idx="10"/>
          </p:nvPr>
        </p:nvSpPr>
        <p:spPr/>
        <p:txBody>
          <a:bodyPr/>
          <a:lstStyle/>
          <a:p>
            <a:fld id="{44569739-A6A1-4521-8889-ED85372E169D}" type="slidenum">
              <a:rPr lang="en-US" smtClean="0"/>
              <a:pPr/>
              <a:t>21</a:t>
            </a:fld>
            <a:endParaRPr lang="en-US" dirty="0"/>
          </a:p>
        </p:txBody>
      </p:sp>
    </p:spTree>
    <p:extLst>
      <p:ext uri="{BB962C8B-B14F-4D97-AF65-F5344CB8AC3E}">
        <p14:creationId xmlns:p14="http://schemas.microsoft.com/office/powerpoint/2010/main" xmlns="" val="364698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79595"/>
            <a:ext cx="5547360" cy="2211705"/>
          </a:xfrm>
        </p:spPr>
        <p:txBody>
          <a:bodyPr/>
          <a:lstStyle/>
          <a:p>
            <a:endParaRPr lang="en-US" dirty="0" smtClean="0"/>
          </a:p>
        </p:txBody>
      </p:sp>
      <p:sp>
        <p:nvSpPr>
          <p:cNvPr id="4" name="Slide Number Placeholder 3"/>
          <p:cNvSpPr>
            <a:spLocks noGrp="1"/>
          </p:cNvSpPr>
          <p:nvPr>
            <p:ph type="sldNum" sz="quarter" idx="10"/>
          </p:nvPr>
        </p:nvSpPr>
        <p:spPr/>
        <p:txBody>
          <a:bodyPr/>
          <a:lstStyle/>
          <a:p>
            <a:fld id="{44569739-A6A1-4521-8889-ED85372E169D}" type="slidenum">
              <a:rPr lang="en-US" smtClean="0"/>
              <a:pPr/>
              <a:t>22</a:t>
            </a:fld>
            <a:endParaRPr lang="en-US" dirty="0"/>
          </a:p>
        </p:txBody>
      </p:sp>
    </p:spTree>
    <p:extLst>
      <p:ext uri="{BB962C8B-B14F-4D97-AF65-F5344CB8AC3E}">
        <p14:creationId xmlns:p14="http://schemas.microsoft.com/office/powerpoint/2010/main" xmlns="" val="2014767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79595"/>
            <a:ext cx="5547360" cy="2211705"/>
          </a:xfrm>
        </p:spPr>
        <p:txBody>
          <a:bodyPr/>
          <a:lstStyle/>
          <a:p>
            <a:endParaRPr lang="en-US" dirty="0" smtClean="0"/>
          </a:p>
        </p:txBody>
      </p:sp>
      <p:sp>
        <p:nvSpPr>
          <p:cNvPr id="4" name="Slide Number Placeholder 3"/>
          <p:cNvSpPr>
            <a:spLocks noGrp="1"/>
          </p:cNvSpPr>
          <p:nvPr>
            <p:ph type="sldNum" sz="quarter" idx="10"/>
          </p:nvPr>
        </p:nvSpPr>
        <p:spPr/>
        <p:txBody>
          <a:bodyPr/>
          <a:lstStyle/>
          <a:p>
            <a:fld id="{44569739-A6A1-4521-8889-ED85372E169D}" type="slidenum">
              <a:rPr lang="en-US" smtClean="0"/>
              <a:pPr/>
              <a:t>23</a:t>
            </a:fld>
            <a:endParaRPr lang="en-US" dirty="0"/>
          </a:p>
        </p:txBody>
      </p:sp>
    </p:spTree>
    <p:extLst>
      <p:ext uri="{BB962C8B-B14F-4D97-AF65-F5344CB8AC3E}">
        <p14:creationId xmlns:p14="http://schemas.microsoft.com/office/powerpoint/2010/main" xmlns="" val="236719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04317C-1983-4203-9516-5627890C632B}"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xmlns="" val="21114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69739-A6A1-4521-8889-ED85372E169D}" type="slidenum">
              <a:rPr lang="en-US" smtClean="0"/>
              <a:pPr/>
              <a:t>25</a:t>
            </a:fld>
            <a:endParaRPr lang="en-US" dirty="0"/>
          </a:p>
        </p:txBody>
      </p:sp>
    </p:spTree>
    <p:extLst>
      <p:ext uri="{BB962C8B-B14F-4D97-AF65-F5344CB8AC3E}">
        <p14:creationId xmlns:p14="http://schemas.microsoft.com/office/powerpoint/2010/main" xmlns="" val="287347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04317C-1983-4203-9516-5627890C632B}" type="slidenum">
              <a:rPr lang="en-US"/>
              <a:pPr>
                <a:defRPr/>
              </a:pPr>
              <a:t>3</a:t>
            </a:fld>
            <a:endParaRPr lang="en-US"/>
          </a:p>
        </p:txBody>
      </p:sp>
    </p:spTree>
    <p:extLst>
      <p:ext uri="{BB962C8B-B14F-4D97-AF65-F5344CB8AC3E}">
        <p14:creationId xmlns:p14="http://schemas.microsoft.com/office/powerpoint/2010/main" xmlns="" val="21114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25">
              <a:defRPr/>
            </a:pPr>
            <a:r>
              <a:rPr lang="en-US" dirty="0"/>
              <a:t>These challenges will be compounded by continued growth, and growing affluence in human populations and the associated demands on land and water resources. </a:t>
            </a:r>
          </a:p>
          <a:p>
            <a:pPr defTabSz="905825">
              <a:defRPr/>
            </a:pPr>
            <a:endParaRPr lang="en-US" dirty="0"/>
          </a:p>
          <a:p>
            <a:pPr defTabSz="905825">
              <a:defRPr/>
            </a:pPr>
            <a:r>
              <a:rPr lang="en-US" b="1" dirty="0"/>
              <a:t>Our vision and our determination must be equal to these challenges. </a:t>
            </a:r>
          </a:p>
        </p:txBody>
      </p:sp>
      <p:sp>
        <p:nvSpPr>
          <p:cNvPr id="4" name="Slide Number Placeholder 3"/>
          <p:cNvSpPr>
            <a:spLocks noGrp="1"/>
          </p:cNvSpPr>
          <p:nvPr>
            <p:ph type="sldNum" sz="quarter" idx="10"/>
          </p:nvPr>
        </p:nvSpPr>
        <p:spPr/>
        <p:txBody>
          <a:bodyPr/>
          <a:lstStyle/>
          <a:p>
            <a:pPr>
              <a:defRPr/>
            </a:pPr>
            <a:fld id="{8604317C-1983-4203-9516-5627890C632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733">
              <a:defRPr/>
            </a:pPr>
            <a:r>
              <a:rPr lang="en-US" dirty="0" smtClean="0"/>
              <a:t>Collectively, the 22 LCCs are designed to be a seamless national network capable of supporting site-specific protection, restoration and management efforts to help natural systems across the continent.</a:t>
            </a:r>
          </a:p>
          <a:p>
            <a:endParaRPr lang="en-US" dirty="0" smtClean="0"/>
          </a:p>
          <a:p>
            <a:r>
              <a:rPr lang="en-US" dirty="0" smtClean="0"/>
              <a:t>LCCs coordinate across various programs and initiatives to jointly identify science and management priorities.  Partner agencies coordinate with each other while working within their existing authorities and jurisdictions.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2476CB-D6CA-4238-96AF-CD77D21A6B95}" type="slidenum">
              <a:rPr lang="en-US" smtClean="0"/>
              <a:pPr/>
              <a:t>5</a:t>
            </a:fld>
            <a:endParaRPr lang="en-US" dirty="0"/>
          </a:p>
        </p:txBody>
      </p:sp>
    </p:spTree>
    <p:extLst>
      <p:ext uri="{BB962C8B-B14F-4D97-AF65-F5344CB8AC3E}">
        <p14:creationId xmlns:p14="http://schemas.microsoft.com/office/powerpoint/2010/main" xmlns="" val="301067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50008" indent="-288465" eaLnBrk="0" hangingPunct="0">
              <a:defRPr>
                <a:solidFill>
                  <a:schemeClr val="tx1"/>
                </a:solidFill>
                <a:latin typeface="Calibri" pitchFamily="34" charset="0"/>
              </a:defRPr>
            </a:lvl2pPr>
            <a:lvl3pPr marL="1153859" indent="-230772" eaLnBrk="0" hangingPunct="0">
              <a:defRPr>
                <a:solidFill>
                  <a:schemeClr val="tx1"/>
                </a:solidFill>
                <a:latin typeface="Calibri" pitchFamily="34" charset="0"/>
              </a:defRPr>
            </a:lvl3pPr>
            <a:lvl4pPr marL="1615402" indent="-230772" eaLnBrk="0" hangingPunct="0">
              <a:defRPr>
                <a:solidFill>
                  <a:schemeClr val="tx1"/>
                </a:solidFill>
                <a:latin typeface="Calibri" pitchFamily="34" charset="0"/>
              </a:defRPr>
            </a:lvl4pPr>
            <a:lvl5pPr marL="2076945" indent="-230772" eaLnBrk="0" hangingPunct="0">
              <a:defRPr>
                <a:solidFill>
                  <a:schemeClr val="tx1"/>
                </a:solidFill>
                <a:latin typeface="Calibri" pitchFamily="34" charset="0"/>
              </a:defRPr>
            </a:lvl5pPr>
            <a:lvl6pPr marL="2538489" indent="-230772" eaLnBrk="0" fontAlgn="base" hangingPunct="0">
              <a:spcBef>
                <a:spcPct val="0"/>
              </a:spcBef>
              <a:spcAft>
                <a:spcPct val="0"/>
              </a:spcAft>
              <a:defRPr>
                <a:solidFill>
                  <a:schemeClr val="tx1"/>
                </a:solidFill>
                <a:latin typeface="Calibri" pitchFamily="34" charset="0"/>
              </a:defRPr>
            </a:lvl6pPr>
            <a:lvl7pPr marL="3000032" indent="-230772" eaLnBrk="0" fontAlgn="base" hangingPunct="0">
              <a:spcBef>
                <a:spcPct val="0"/>
              </a:spcBef>
              <a:spcAft>
                <a:spcPct val="0"/>
              </a:spcAft>
              <a:defRPr>
                <a:solidFill>
                  <a:schemeClr val="tx1"/>
                </a:solidFill>
                <a:latin typeface="Calibri" pitchFamily="34" charset="0"/>
              </a:defRPr>
            </a:lvl7pPr>
            <a:lvl8pPr marL="3461576" indent="-230772" eaLnBrk="0" fontAlgn="base" hangingPunct="0">
              <a:spcBef>
                <a:spcPct val="0"/>
              </a:spcBef>
              <a:spcAft>
                <a:spcPct val="0"/>
              </a:spcAft>
              <a:defRPr>
                <a:solidFill>
                  <a:schemeClr val="tx1"/>
                </a:solidFill>
                <a:latin typeface="Calibri" pitchFamily="34" charset="0"/>
              </a:defRPr>
            </a:lvl8pPr>
            <a:lvl9pPr marL="3923119" indent="-230772"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538184C-0441-402D-9F0C-6BCA88C2C0D0}" type="slidenum">
              <a:rPr lang="en-US" smtClean="0"/>
              <a:pPr eaLnBrk="1" fontAlgn="base" hangingPunct="1">
                <a:spcBef>
                  <a:spcPct val="0"/>
                </a:spcBef>
                <a:spcAft>
                  <a:spcPct val="0"/>
                </a:spcAft>
              </a:pPr>
              <a:t>6</a:t>
            </a:fld>
            <a:endParaRPr lang="en-US" dirty="0"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087" fontAlgn="base">
              <a:spcBef>
                <a:spcPct val="0"/>
              </a:spcBef>
              <a:spcAft>
                <a:spcPct val="0"/>
              </a:spcAft>
              <a:defRPr/>
            </a:pPr>
            <a:r>
              <a:rPr lang="en-US" dirty="0" smtClean="0"/>
              <a:t>Conservation organizations across the country have recognized the value</a:t>
            </a:r>
            <a:r>
              <a:rPr lang="en-US" baseline="0" dirty="0" smtClean="0"/>
              <a:t> in this approach and have joined the LCC endeavor.  Basically every entity representing natural resources in some way is at the table. Emphasize state involvement and leadership in the LCCs.</a:t>
            </a:r>
            <a:endParaRPr lang="en-US" dirty="0" smtClean="0"/>
          </a:p>
        </p:txBody>
      </p:sp>
    </p:spTree>
    <p:extLst>
      <p:ext uri="{BB962C8B-B14F-4D97-AF65-F5344CB8AC3E}">
        <p14:creationId xmlns:p14="http://schemas.microsoft.com/office/powerpoint/2010/main" xmlns="" val="110080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76CB-D6CA-4238-96AF-CD77D21A6B9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73716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27183" y="8755727"/>
            <a:ext cx="3005448" cy="462900"/>
          </a:xfrm>
          <a:prstGeom prst="rect">
            <a:avLst/>
          </a:prstGeom>
          <a:noFill/>
          <a:ln w="9525">
            <a:noFill/>
            <a:miter lim="800000"/>
            <a:headEnd/>
            <a:tailEnd/>
          </a:ln>
        </p:spPr>
        <p:txBody>
          <a:bodyPr lIns="92813" tIns="46408" rIns="92813" bIns="46408" anchor="b"/>
          <a:lstStyle/>
          <a:p>
            <a:pPr algn="r" defTabSz="912116"/>
            <a:fld id="{2913DBAA-F86F-4063-9307-F27C00AF4A40}" type="slidenum">
              <a:rPr lang="en-US" sz="1200">
                <a:solidFill>
                  <a:prstClr val="black"/>
                </a:solidFill>
                <a:latin typeface="Arial" charset="0"/>
              </a:rPr>
              <a:pPr algn="r" defTabSz="912116"/>
              <a:t>8</a:t>
            </a:fld>
            <a:endParaRPr lang="en-US" sz="1200">
              <a:solidFill>
                <a:prstClr val="black"/>
              </a:solidFill>
              <a:latin typeface="Arial" charset="0"/>
            </a:endParaRPr>
          </a:p>
        </p:txBody>
      </p:sp>
      <p:sp>
        <p:nvSpPr>
          <p:cNvPr id="128003" name="Rectangle 2"/>
          <p:cNvSpPr>
            <a:spLocks noGrp="1" noRot="1" noChangeAspect="1" noChangeArrowheads="1" noTextEdit="1"/>
          </p:cNvSpPr>
          <p:nvPr>
            <p:ph type="sldImg"/>
          </p:nvPr>
        </p:nvSpPr>
        <p:spPr>
          <a:xfrm>
            <a:off x="1201738" y="682625"/>
            <a:ext cx="4611687" cy="3457575"/>
          </a:xfrm>
          <a:ln/>
        </p:spPr>
      </p:sp>
      <p:sp>
        <p:nvSpPr>
          <p:cNvPr id="128004" name="Rectangle 3"/>
          <p:cNvSpPr>
            <a:spLocks noGrp="1" noChangeArrowheads="1"/>
          </p:cNvSpPr>
          <p:nvPr>
            <p:ph type="body" idx="1"/>
          </p:nvPr>
        </p:nvSpPr>
        <p:spPr>
          <a:noFill/>
          <a:ln/>
        </p:spPr>
        <p:txBody>
          <a:bodyPr/>
          <a:lstStyle/>
          <a:p>
            <a:pPr eaLnBrk="1" hangingPunct="1"/>
            <a:endParaRPr lang="en-US" sz="1400" dirty="0">
              <a:latin typeface="Times New Roman" pitchFamily="18" charset="0"/>
            </a:endParaRPr>
          </a:p>
        </p:txBody>
      </p:sp>
    </p:spTree>
    <p:extLst>
      <p:ext uri="{BB962C8B-B14F-4D97-AF65-F5344CB8AC3E}">
        <p14:creationId xmlns:p14="http://schemas.microsoft.com/office/powerpoint/2010/main" xmlns="" val="106459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29936-3F74-4B57-AF94-8B7DD63AD6E1}" type="slidenum">
              <a:rPr lang="en-US" smtClean="0"/>
              <a:pPr/>
              <a:t>9</a:t>
            </a:fld>
            <a:endParaRPr lang="en-US"/>
          </a:p>
        </p:txBody>
      </p:sp>
    </p:spTree>
    <p:extLst>
      <p:ext uri="{BB962C8B-B14F-4D97-AF65-F5344CB8AC3E}">
        <p14:creationId xmlns:p14="http://schemas.microsoft.com/office/powerpoint/2010/main" xmlns="" val="371738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251996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23398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26544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CC1DF81-2671-4625-AC42-2F420EB2D25C}"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xmlns="" val="38511606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92DE43B-E021-46C7-BB4D-C1BF04ABBB15}"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102272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CE53CA68-A3BB-4A49-8EA4-A338D552E28E}"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xmlns="" val="42265143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FE6630A7-5CA4-434D-8EE5-1F6924E5AE09}"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solidFill>
                <a:srgbClr val="775F55"/>
              </a:solidFill>
            </a:endParaRPr>
          </a:p>
        </p:txBody>
      </p:sp>
    </p:spTree>
    <p:extLst>
      <p:ext uri="{BB962C8B-B14F-4D97-AF65-F5344CB8AC3E}">
        <p14:creationId xmlns:p14="http://schemas.microsoft.com/office/powerpoint/2010/main" xmlns="" val="4887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39103F82-705F-4524-A14F-CE319656C10E}"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20249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775F55"/>
              </a:solidFill>
            </a:endParaRPr>
          </a:p>
        </p:txBody>
      </p:sp>
      <p:sp>
        <p:nvSpPr>
          <p:cNvPr id="4" name="Footer Placeholder 3"/>
          <p:cNvSpPr>
            <a:spLocks noGrp="1"/>
          </p:cNvSpPr>
          <p:nvPr>
            <p:ph type="ftr" sz="quarter" idx="11"/>
          </p:nvPr>
        </p:nvSpPr>
        <p:spPr/>
        <p:txBody>
          <a:bodyPr/>
          <a:lstStyle/>
          <a:p>
            <a:pPr>
              <a:defRPr/>
            </a:pP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C7CD1913-CB96-4103-8508-1AE755D3B22B}" type="slidenum">
              <a:rPr lang="en-US" smtClean="0"/>
              <a:pPr>
                <a:defRPr/>
              </a:pPr>
              <a:t>‹#›</a:t>
            </a:fld>
            <a:endParaRPr lang="en-US"/>
          </a:p>
        </p:txBody>
      </p:sp>
    </p:spTree>
    <p:extLst>
      <p:ext uri="{BB962C8B-B14F-4D97-AF65-F5344CB8AC3E}">
        <p14:creationId xmlns:p14="http://schemas.microsoft.com/office/powerpoint/2010/main" xmlns="" val="385338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775F55"/>
              </a:solidFill>
            </a:endParaRPr>
          </a:p>
        </p:txBody>
      </p:sp>
      <p:sp>
        <p:nvSpPr>
          <p:cNvPr id="3" name="Footer Placeholder 2"/>
          <p:cNvSpPr>
            <a:spLocks noGrp="1"/>
          </p:cNvSpPr>
          <p:nvPr>
            <p:ph type="ftr" sz="quarter" idx="11"/>
          </p:nvPr>
        </p:nvSpPr>
        <p:spPr/>
        <p:txBody>
          <a:body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B8B75F3-F14F-4DFA-AF89-686EE26B3980}"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xmlns="" val="3141862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775F55"/>
              </a:solidFill>
            </a:endParaRPr>
          </a:p>
        </p:txBody>
      </p:sp>
      <p:sp>
        <p:nvSpPr>
          <p:cNvPr id="6" name="Footer Placeholder 5"/>
          <p:cNvSpPr>
            <a:spLocks noGrp="1"/>
          </p:cNvSpPr>
          <p:nvPr>
            <p:ph type="ftr" sz="quarter" idx="11"/>
          </p:nvPr>
        </p:nvSpPr>
        <p:spPr/>
        <p:txBody>
          <a:bodyPr/>
          <a:lstStyle/>
          <a:p>
            <a:pPr>
              <a:defRPr/>
            </a:pP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C03A5D9-0256-4608-A66F-4DF863982B20}"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07204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416629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5FC73E57-6491-4930-9636-D109F0372C5E}"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xmlns="" val="6923537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775F55"/>
              </a:solidFill>
            </a:endParaRPr>
          </a:p>
        </p:txBody>
      </p:sp>
      <p:sp>
        <p:nvSpPr>
          <p:cNvPr id="5" name="Footer Placeholder 4"/>
          <p:cNvSpPr>
            <a:spLocks noGrp="1"/>
          </p:cNvSpPr>
          <p:nvPr>
            <p:ph type="ftr" sz="quarter" idx="11"/>
          </p:nvPr>
        </p:nvSpPr>
        <p:spPr/>
        <p:txBody>
          <a:body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7EFBDB21-9921-4DCD-9589-C10111782CDF}" type="slidenum">
              <a:rPr lang="en-US" smtClean="0"/>
              <a:pPr>
                <a:defRPr/>
              </a:pPr>
              <a:t>‹#›</a:t>
            </a:fld>
            <a:endParaRPr lang="en-US"/>
          </a:p>
        </p:txBody>
      </p:sp>
    </p:spTree>
    <p:extLst>
      <p:ext uri="{BB962C8B-B14F-4D97-AF65-F5344CB8AC3E}">
        <p14:creationId xmlns:p14="http://schemas.microsoft.com/office/powerpoint/2010/main" xmlns="" val="2910883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CADE49CB-3B6F-425D-B134-6AADB64EE185}" type="slidenum">
              <a:rPr lang="en-US" smtClean="0"/>
              <a:pPr>
                <a:defRPr/>
              </a:pPr>
              <a:t>‹#›</a:t>
            </a:fld>
            <a:endParaRPr lang="en-US"/>
          </a:p>
        </p:txBody>
      </p:sp>
    </p:spTree>
    <p:extLst>
      <p:ext uri="{BB962C8B-B14F-4D97-AF65-F5344CB8AC3E}">
        <p14:creationId xmlns:p14="http://schemas.microsoft.com/office/powerpoint/2010/main" xmlns="" val="37352253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775F55"/>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775F55"/>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D8B4942-32EA-42C3-88D2-08FEF8F2B7DF}" type="slidenum">
              <a:rPr lang="en-US"/>
              <a:pPr>
                <a:defRPr/>
              </a:pPr>
              <a:t>‹#›</a:t>
            </a:fld>
            <a:endParaRPr lang="en-US" dirty="0"/>
          </a:p>
        </p:txBody>
      </p:sp>
    </p:spTree>
    <p:extLst>
      <p:ext uri="{BB962C8B-B14F-4D97-AF65-F5344CB8AC3E}">
        <p14:creationId xmlns:p14="http://schemas.microsoft.com/office/powerpoint/2010/main" xmlns="" val="138850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84793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185535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26613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159936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226512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75098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42093-98A6-4FF5-89D7-49E2AEEAD5D3}"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48309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42093-98A6-4FF5-89D7-49E2AEEAD5D3}" type="datetimeFigureOut">
              <a:rPr lang="en-US" smtClean="0"/>
              <a:pPr/>
              <a:t>11/13/2014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61649-F10A-4965-85E8-894DB802B746}" type="slidenum">
              <a:rPr lang="en-US" smtClean="0"/>
              <a:pPr/>
              <a:t>‹#›</a:t>
            </a:fld>
            <a:endParaRPr lang="en-US" dirty="0"/>
          </a:p>
        </p:txBody>
      </p:sp>
    </p:spTree>
    <p:extLst>
      <p:ext uri="{BB962C8B-B14F-4D97-AF65-F5344CB8AC3E}">
        <p14:creationId xmlns:p14="http://schemas.microsoft.com/office/powerpoint/2010/main" xmlns="" val="310067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en-US" b="1">
              <a:solidFill>
                <a:srgbClr val="775F55"/>
              </a:solidFill>
              <a:latin typeface="Calibri" pitchFamily="34" charset="0"/>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n-US" b="1">
              <a:solidFill>
                <a:srgbClr val="775F55"/>
              </a:solidFill>
              <a:latin typeface="Calibri" pitchFamily="34"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4000" b="1">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98143549-966D-4752-A703-79A3798F1004}" type="slidenum">
              <a:rPr lang="en-US" smtClean="0">
                <a:latin typeface="Calibri" pitchFamily="34" charset="0"/>
              </a:rPr>
              <a:pPr fontAlgn="base">
                <a:spcBef>
                  <a:spcPct val="0"/>
                </a:spcBef>
                <a:spcAft>
                  <a:spcPct val="0"/>
                </a:spcAft>
                <a:defRPr/>
              </a:pPr>
              <a:t>‹#›</a:t>
            </a:fld>
            <a:endParaRPr lang="en-US">
              <a:latin typeface="Calibri" pitchFamily="34" charset="0"/>
            </a:endParaRPr>
          </a:p>
        </p:txBody>
      </p:sp>
    </p:spTree>
    <p:extLst>
      <p:ext uri="{BB962C8B-B14F-4D97-AF65-F5344CB8AC3E}">
        <p14:creationId xmlns:p14="http://schemas.microsoft.com/office/powerpoint/2010/main" xmlns="" val="1329624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28.pn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hart" Target="../charts/chart1.xml"/><Relationship Id="rId4" Type="http://schemas.openxmlformats.org/officeDocument/2006/relationships/image" Target="../media/image43.wmf"/></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9.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jpe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4286771"/>
            <a:ext cx="3095806" cy="2058711"/>
          </a:xfrm>
          <a:prstGeom prst="rect">
            <a:avLst/>
          </a:prstGeom>
          <a:ln w="3175">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6293" y="3568462"/>
            <a:ext cx="2646048" cy="1395790"/>
          </a:xfrm>
          <a:prstGeom prst="rect">
            <a:avLst/>
          </a:prstGeom>
          <a:ln w="3175">
            <a:solidFill>
              <a:schemeClr val="tx1"/>
            </a:solidFill>
          </a:ln>
        </p:spPr>
      </p:pic>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9" name="Picture 8" descr="D:\Users\arobertson\Pictures\Redwood-tree-and-hikers(NPLCC).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345743" y="4020950"/>
            <a:ext cx="4306026" cy="830997"/>
          </a:xfrm>
          <a:prstGeom prst="rect">
            <a:avLst/>
          </a:prstGeom>
          <a:noFill/>
        </p:spPr>
        <p:txBody>
          <a:bodyPr wrap="square" rtlCol="0">
            <a:spAutoFit/>
          </a:bodyPr>
          <a:lstStyle/>
          <a:p>
            <a:pPr algn="ctr"/>
            <a:r>
              <a:rPr lang="en-US" sz="2400" b="1" dirty="0" smtClean="0">
                <a:solidFill>
                  <a:srgbClr val="990000"/>
                </a:solidFill>
              </a:rPr>
              <a:t> </a:t>
            </a:r>
          </a:p>
          <a:p>
            <a:pPr algn="ctr"/>
            <a:r>
              <a:rPr lang="en-US" sz="2400" b="1" dirty="0" smtClean="0">
                <a:solidFill>
                  <a:srgbClr val="990000"/>
                </a:solidFill>
              </a:rPr>
              <a:t>November 13, 2014</a:t>
            </a:r>
            <a:endParaRPr lang="en-US" sz="2400" b="1" dirty="0"/>
          </a:p>
        </p:txBody>
      </p:sp>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77000" y="1114241"/>
            <a:ext cx="2515471" cy="1886603"/>
          </a:xfrm>
          <a:prstGeom prst="rect">
            <a:avLst/>
          </a:prstGeom>
          <a:ln w="3175">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2000" y="2323364"/>
            <a:ext cx="2478125" cy="1697586"/>
          </a:xfrm>
          <a:prstGeom prst="rect">
            <a:avLst/>
          </a:prstGeom>
          <a:ln w="3175">
            <a:solidFill>
              <a:schemeClr val="tx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695686" y="5230073"/>
            <a:ext cx="2356654" cy="1569569"/>
          </a:xfrm>
          <a:prstGeom prst="rect">
            <a:avLst/>
          </a:prstGeom>
          <a:ln w="3175">
            <a:solidFill>
              <a:schemeClr val="tx1"/>
            </a:solidFill>
          </a:ln>
        </p:spPr>
      </p:pic>
      <p:sp>
        <p:nvSpPr>
          <p:cNvPr id="13" name="TextBox 12"/>
          <p:cNvSpPr txBox="1"/>
          <p:nvPr/>
        </p:nvSpPr>
        <p:spPr>
          <a:xfrm>
            <a:off x="116006" y="1250147"/>
            <a:ext cx="4306026" cy="3016210"/>
          </a:xfrm>
          <a:prstGeom prst="rect">
            <a:avLst/>
          </a:prstGeom>
          <a:noFill/>
        </p:spPr>
        <p:txBody>
          <a:bodyPr wrap="square" rtlCol="0">
            <a:spAutoFit/>
          </a:bodyPr>
          <a:lstStyle/>
          <a:p>
            <a:pPr algn="ctr"/>
            <a:r>
              <a:rPr lang="en-US" sz="3600" b="1" dirty="0" smtClean="0">
                <a:solidFill>
                  <a:srgbClr val="990000"/>
                </a:solidFill>
              </a:rPr>
              <a:t>North Pacific LCC</a:t>
            </a:r>
          </a:p>
          <a:p>
            <a:pPr algn="ctr"/>
            <a:endParaRPr lang="en-US" sz="1200" b="1" dirty="0" smtClean="0">
              <a:solidFill>
                <a:srgbClr val="990000"/>
              </a:solidFill>
            </a:endParaRPr>
          </a:p>
          <a:p>
            <a:pPr algn="ctr"/>
            <a:r>
              <a:rPr lang="en-US" sz="3200" b="1" dirty="0" smtClean="0">
                <a:solidFill>
                  <a:srgbClr val="990000"/>
                </a:solidFill>
              </a:rPr>
              <a:t>Estuary Climate Change Workshop</a:t>
            </a:r>
          </a:p>
          <a:p>
            <a:pPr algn="ctr"/>
            <a:endParaRPr lang="en-US" sz="1400" b="1" dirty="0" smtClean="0">
              <a:solidFill>
                <a:srgbClr val="990000"/>
              </a:solidFill>
            </a:endParaRPr>
          </a:p>
          <a:p>
            <a:pPr algn="ctr"/>
            <a:r>
              <a:rPr lang="en-US" sz="3200" b="1" dirty="0" smtClean="0">
                <a:solidFill>
                  <a:srgbClr val="990000"/>
                </a:solidFill>
              </a:rPr>
              <a:t>USFWS Newport Field Office </a:t>
            </a:r>
          </a:p>
        </p:txBody>
      </p:sp>
      <p:sp>
        <p:nvSpPr>
          <p:cNvPr id="17" name="TextBox 16"/>
          <p:cNvSpPr txBox="1"/>
          <p:nvPr/>
        </p:nvSpPr>
        <p:spPr>
          <a:xfrm>
            <a:off x="1092275" y="5230073"/>
            <a:ext cx="2614755" cy="646331"/>
          </a:xfrm>
          <a:prstGeom prst="rect">
            <a:avLst/>
          </a:prstGeom>
          <a:noFill/>
        </p:spPr>
        <p:txBody>
          <a:bodyPr wrap="none" rtlCol="0">
            <a:spAutoFit/>
          </a:bodyPr>
          <a:lstStyle/>
          <a:p>
            <a:r>
              <a:rPr lang="en-US" b="1" dirty="0" smtClean="0">
                <a:solidFill>
                  <a:schemeClr val="accent5">
                    <a:lumMod val="50000"/>
                  </a:schemeClr>
                </a:solidFill>
              </a:rPr>
              <a:t>John Mankowski </a:t>
            </a:r>
            <a:r>
              <a:rPr lang="en-US" b="1" dirty="0">
                <a:solidFill>
                  <a:schemeClr val="accent5">
                    <a:lumMod val="50000"/>
                  </a:schemeClr>
                </a:solidFill>
              </a:rPr>
              <a:t>– NPLCC</a:t>
            </a:r>
          </a:p>
          <a:p>
            <a:endParaRPr lang="en-US" dirty="0"/>
          </a:p>
        </p:txBody>
      </p:sp>
      <p:pic>
        <p:nvPicPr>
          <p:cNvPr id="18" name="Picture 17" descr="nplcc-logo.png"/>
          <p:cNvPicPr>
            <a:picLocks noChangeAspect="1"/>
          </p:cNvPicPr>
          <p:nvPr/>
        </p:nvPicPr>
        <p:blipFill>
          <a:blip r:embed="rId9" cstate="print"/>
          <a:stretch>
            <a:fillRect/>
          </a:stretch>
        </p:blipFill>
        <p:spPr>
          <a:xfrm>
            <a:off x="381000" y="41717"/>
            <a:ext cx="2209800" cy="1104900"/>
          </a:xfrm>
          <a:prstGeom prst="rect">
            <a:avLst/>
          </a:prstGeom>
        </p:spPr>
      </p:pic>
    </p:spTree>
    <p:extLst>
      <p:ext uri="{BB962C8B-B14F-4D97-AF65-F5344CB8AC3E}">
        <p14:creationId xmlns:p14="http://schemas.microsoft.com/office/powerpoint/2010/main" xmlns="" val="914617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p:cNvPicPr>
            <a:picLocks noChangeAspect="1" noChangeArrowheads="1"/>
          </p:cNvPicPr>
          <p:nvPr/>
        </p:nvPicPr>
        <p:blipFill rotWithShape="1">
          <a:blip r:embed="rId4" cstate="print"/>
          <a:srcRect r="8339"/>
          <a:stretch/>
        </p:blipFill>
        <p:spPr>
          <a:xfrm rot="21329871">
            <a:off x="-198135" y="1294622"/>
            <a:ext cx="3349220" cy="5271112"/>
          </a:xfrm>
          <a:prstGeom prst="rect">
            <a:avLst/>
          </a:prstGeom>
          <a:ln>
            <a:solidFill>
              <a:srgbClr val="000000"/>
            </a:solidFill>
          </a:ln>
        </p:spPr>
      </p:pic>
      <p:sp>
        <p:nvSpPr>
          <p:cNvPr id="9" name="Content Placeholder 2"/>
          <p:cNvSpPr>
            <a:spLocks noGrp="1"/>
          </p:cNvSpPr>
          <p:nvPr>
            <p:ph idx="1"/>
          </p:nvPr>
        </p:nvSpPr>
        <p:spPr bwMode="auto">
          <a:xfrm>
            <a:off x="3429000" y="954108"/>
            <a:ext cx="5791200" cy="5980092"/>
          </a:xfrm>
          <a:prstGeom prst="rect">
            <a:avLst/>
          </a:prstGeom>
          <a:noFill/>
          <a:ln w="9525">
            <a:noFill/>
            <a:miter lim="800000"/>
            <a:headEnd/>
            <a:tailEnd/>
          </a:ln>
        </p:spPr>
        <p:txBody>
          <a:bodyPr>
            <a:normAutofit fontScale="62500" lnSpcReduction="20000"/>
          </a:bodyPr>
          <a:lstStyle/>
          <a:p>
            <a:pPr marL="0" indent="0">
              <a:lnSpc>
                <a:spcPct val="120000"/>
              </a:lnSpc>
              <a:spcBef>
                <a:spcPts val="0"/>
              </a:spcBef>
              <a:spcAft>
                <a:spcPts val="600"/>
              </a:spcAft>
              <a:buNone/>
            </a:pPr>
            <a:r>
              <a:rPr lang="en-US" sz="4500" b="1" dirty="0" smtClean="0">
                <a:solidFill>
                  <a:srgbClr val="990000"/>
                </a:solidFill>
              </a:rPr>
              <a:t>Who?	</a:t>
            </a:r>
          </a:p>
          <a:p>
            <a:pPr>
              <a:lnSpc>
                <a:spcPct val="120000"/>
              </a:lnSpc>
              <a:spcBef>
                <a:spcPts val="0"/>
              </a:spcBef>
              <a:spcAft>
                <a:spcPts val="600"/>
              </a:spcAft>
              <a:buFont typeface="Wingdings" pitchFamily="2" charset="2"/>
              <a:buChar char="ü"/>
            </a:pPr>
            <a:r>
              <a:rPr lang="en-US" sz="4500" dirty="0" smtClean="0"/>
              <a:t>2 </a:t>
            </a:r>
            <a:r>
              <a:rPr lang="en-US" sz="4500" dirty="0"/>
              <a:t>Countries</a:t>
            </a:r>
          </a:p>
          <a:p>
            <a:pPr>
              <a:lnSpc>
                <a:spcPct val="120000"/>
              </a:lnSpc>
              <a:spcBef>
                <a:spcPts val="0"/>
              </a:spcBef>
              <a:spcAft>
                <a:spcPts val="600"/>
              </a:spcAft>
              <a:buClr>
                <a:srgbClr val="5F4F5C"/>
              </a:buClr>
              <a:buFont typeface="Wingdings" pitchFamily="2" charset="2"/>
              <a:buChar char="ü"/>
            </a:pPr>
            <a:r>
              <a:rPr lang="en-US" sz="4500" dirty="0"/>
              <a:t>200+ Tribes and First Nations</a:t>
            </a:r>
          </a:p>
          <a:p>
            <a:pPr>
              <a:lnSpc>
                <a:spcPct val="120000"/>
              </a:lnSpc>
              <a:spcBef>
                <a:spcPts val="0"/>
              </a:spcBef>
              <a:spcAft>
                <a:spcPts val="600"/>
              </a:spcAft>
              <a:buClr>
                <a:srgbClr val="5F4F5C"/>
              </a:buClr>
              <a:buFont typeface="Wingdings" pitchFamily="2" charset="2"/>
              <a:buChar char="ü"/>
            </a:pPr>
            <a:r>
              <a:rPr lang="en-US" sz="4500" dirty="0"/>
              <a:t>4 States, 1 Province, 1 </a:t>
            </a:r>
            <a:r>
              <a:rPr lang="en-US" sz="4500" dirty="0" smtClean="0"/>
              <a:t>Territory</a:t>
            </a:r>
          </a:p>
          <a:p>
            <a:pPr marL="0" indent="0">
              <a:lnSpc>
                <a:spcPct val="120000"/>
              </a:lnSpc>
              <a:spcBef>
                <a:spcPts val="0"/>
              </a:spcBef>
              <a:spcAft>
                <a:spcPts val="600"/>
              </a:spcAft>
              <a:buNone/>
            </a:pPr>
            <a:r>
              <a:rPr lang="en-US" sz="4500" b="1" dirty="0" smtClean="0">
                <a:solidFill>
                  <a:srgbClr val="990000"/>
                </a:solidFill>
              </a:rPr>
              <a:t>Where</a:t>
            </a:r>
            <a:r>
              <a:rPr lang="en-US" sz="4500" b="1" dirty="0">
                <a:solidFill>
                  <a:srgbClr val="990000"/>
                </a:solidFill>
              </a:rPr>
              <a:t>?</a:t>
            </a:r>
          </a:p>
          <a:p>
            <a:pPr>
              <a:lnSpc>
                <a:spcPct val="120000"/>
              </a:lnSpc>
              <a:spcBef>
                <a:spcPts val="0"/>
              </a:spcBef>
              <a:spcAft>
                <a:spcPts val="600"/>
              </a:spcAft>
              <a:buFont typeface="Wingdings" pitchFamily="2" charset="2"/>
              <a:buChar char="ü"/>
            </a:pPr>
            <a:r>
              <a:rPr lang="en-US" sz="4500" dirty="0"/>
              <a:t>Entire range of  Pacific Coastal Temperate </a:t>
            </a:r>
            <a:r>
              <a:rPr lang="en-US" sz="4500" dirty="0" smtClean="0"/>
              <a:t>Rainforest (&gt;2,200 miles)</a:t>
            </a:r>
            <a:endParaRPr lang="en-US" sz="4500" dirty="0"/>
          </a:p>
          <a:p>
            <a:pPr>
              <a:lnSpc>
                <a:spcPct val="120000"/>
              </a:lnSpc>
              <a:spcBef>
                <a:spcPts val="0"/>
              </a:spcBef>
              <a:spcAft>
                <a:spcPts val="600"/>
              </a:spcAft>
              <a:buFont typeface="Wingdings" pitchFamily="2" charset="2"/>
              <a:buChar char="ü"/>
            </a:pPr>
            <a:r>
              <a:rPr lang="en-US" sz="4500" dirty="0"/>
              <a:t>Terrestrial &amp; Freshwater Aquatic Ecosystems</a:t>
            </a:r>
          </a:p>
          <a:p>
            <a:pPr>
              <a:lnSpc>
                <a:spcPct val="120000"/>
              </a:lnSpc>
              <a:spcBef>
                <a:spcPts val="0"/>
              </a:spcBef>
              <a:spcAft>
                <a:spcPts val="600"/>
              </a:spcAft>
              <a:buFont typeface="Wingdings" pitchFamily="2" charset="2"/>
              <a:buChar char="ü"/>
            </a:pPr>
            <a:r>
              <a:rPr lang="en-US" sz="4500" dirty="0"/>
              <a:t>Adjacent Marine Ecosystems (shorelines, estuaries, </a:t>
            </a:r>
            <a:r>
              <a:rPr lang="en-US" sz="4500" dirty="0" err="1" smtClean="0"/>
              <a:t>nearshore</a:t>
            </a:r>
            <a:r>
              <a:rPr lang="en-US" sz="4500" dirty="0" smtClean="0"/>
              <a:t>)</a:t>
            </a:r>
          </a:p>
          <a:p>
            <a:pPr>
              <a:lnSpc>
                <a:spcPct val="120000"/>
              </a:lnSpc>
              <a:spcBef>
                <a:spcPts val="0"/>
              </a:spcBef>
              <a:spcAft>
                <a:spcPts val="600"/>
              </a:spcAft>
              <a:buFont typeface="Wingdings" pitchFamily="2" charset="2"/>
              <a:buChar char="ü"/>
            </a:pPr>
            <a:r>
              <a:rPr lang="en-US" sz="4500" dirty="0" smtClean="0"/>
              <a:t>78% public lands</a:t>
            </a:r>
          </a:p>
          <a:p>
            <a:pPr marL="0" indent="0">
              <a:lnSpc>
                <a:spcPct val="120000"/>
              </a:lnSpc>
              <a:spcBef>
                <a:spcPts val="0"/>
              </a:spcBef>
              <a:spcAft>
                <a:spcPts val="600"/>
              </a:spcAft>
              <a:buFont typeface="Wingdings" pitchFamily="2" charset="2"/>
              <a:buNone/>
            </a:pPr>
            <a:endParaRPr lang="en-US" sz="1500" b="1" dirty="0" smtClean="0">
              <a:solidFill>
                <a:srgbClr val="990000"/>
              </a:solidFill>
            </a:endParaRPr>
          </a:p>
          <a:p>
            <a:pPr marL="0" indent="0">
              <a:lnSpc>
                <a:spcPct val="120000"/>
              </a:lnSpc>
              <a:spcBef>
                <a:spcPts val="0"/>
              </a:spcBef>
              <a:spcAft>
                <a:spcPts val="600"/>
              </a:spcAft>
              <a:buNone/>
            </a:pPr>
            <a:endParaRPr lang="en-US" sz="2400" dirty="0" smtClean="0"/>
          </a:p>
          <a:p>
            <a:pPr marL="0" indent="0">
              <a:lnSpc>
                <a:spcPct val="120000"/>
              </a:lnSpc>
              <a:spcBef>
                <a:spcPts val="0"/>
              </a:spcBef>
              <a:spcAft>
                <a:spcPts val="600"/>
              </a:spcAft>
              <a:buNone/>
            </a:pPr>
            <a:endParaRPr lang="en-US" sz="2700"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66486"/>
            <a:ext cx="2438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193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ChangeAspect="1" noChangeArrowheads="1"/>
          </p:cNvPicPr>
          <p:nvPr/>
        </p:nvPicPr>
        <p:blipFill rotWithShape="1">
          <a:blip r:embed="rId3" cstate="print"/>
          <a:srcRect l="6179" t="2952" r="4254" b="3542"/>
          <a:stretch/>
        </p:blipFill>
        <p:spPr bwMode="auto">
          <a:xfrm rot="21275902">
            <a:off x="-72942" y="1017047"/>
            <a:ext cx="3720117" cy="5516887"/>
          </a:xfrm>
          <a:prstGeom prst="rect">
            <a:avLst/>
          </a:prstGeom>
          <a:noFill/>
          <a:ln w="9525">
            <a:noFill/>
            <a:miter lim="800000"/>
            <a:headEnd/>
            <a:tailEnd/>
          </a:ln>
          <a:effectLst/>
        </p:spPr>
      </p:pic>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180"/>
          <a:stretch/>
        </p:blipFill>
        <p:spPr bwMode="auto">
          <a:xfrm>
            <a:off x="3803073" y="-37911"/>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1"/>
          </p:nvPr>
        </p:nvSpPr>
        <p:spPr bwMode="auto">
          <a:xfrm>
            <a:off x="3577936" y="1876425"/>
            <a:ext cx="5413664" cy="4953000"/>
          </a:xfrm>
          <a:prstGeom prst="rect">
            <a:avLst/>
          </a:prstGeom>
          <a:noFill/>
          <a:ln w="9525">
            <a:noFill/>
            <a:miter lim="800000"/>
            <a:headEnd/>
            <a:tailEnd/>
          </a:ln>
        </p:spPr>
        <p:txBody>
          <a:bodyPr>
            <a:normAutofit fontScale="92500"/>
          </a:bodyPr>
          <a:lstStyle/>
          <a:p>
            <a:pPr>
              <a:buFont typeface="Wingdings" panose="05000000000000000000" pitchFamily="2" charset="2"/>
              <a:buChar char="Ø"/>
            </a:pPr>
            <a:r>
              <a:rPr lang="en-US" sz="2600" dirty="0" smtClean="0"/>
              <a:t>Spans </a:t>
            </a:r>
            <a:r>
              <a:rPr lang="en-US" sz="2600" dirty="0"/>
              <a:t>multiple agency, state, and international </a:t>
            </a:r>
            <a:r>
              <a:rPr lang="en-US" sz="2600" dirty="0" smtClean="0"/>
              <a:t>boundaries</a:t>
            </a:r>
            <a:endParaRPr lang="en-US" sz="1050" dirty="0" smtClean="0"/>
          </a:p>
          <a:p>
            <a:pPr>
              <a:buFont typeface="Wingdings" panose="05000000000000000000" pitchFamily="2" charset="2"/>
              <a:buChar char="Ø"/>
            </a:pPr>
            <a:endParaRPr lang="en-US" sz="800" dirty="0" smtClean="0"/>
          </a:p>
          <a:p>
            <a:pPr>
              <a:buFont typeface="Wingdings" panose="05000000000000000000" pitchFamily="2" charset="2"/>
              <a:buChar char="Ø"/>
            </a:pPr>
            <a:r>
              <a:rPr lang="en-US" sz="2600" dirty="0" smtClean="0"/>
              <a:t>Over </a:t>
            </a:r>
            <a:r>
              <a:rPr lang="en-US" sz="2600" dirty="0"/>
              <a:t>more than 22 degrees of </a:t>
            </a:r>
            <a:r>
              <a:rPr lang="en-US" sz="2600" dirty="0" smtClean="0"/>
              <a:t>latitude</a:t>
            </a:r>
          </a:p>
          <a:p>
            <a:pPr>
              <a:buFont typeface="Wingdings" panose="05000000000000000000" pitchFamily="2" charset="2"/>
              <a:buChar char="Ø"/>
            </a:pPr>
            <a:endParaRPr lang="en-US" sz="800" dirty="0" smtClean="0"/>
          </a:p>
          <a:p>
            <a:pPr>
              <a:buFont typeface="Wingdings" panose="05000000000000000000" pitchFamily="2" charset="2"/>
              <a:buChar char="Ø"/>
            </a:pPr>
            <a:r>
              <a:rPr lang="en-US" sz="2600" dirty="0" smtClean="0"/>
              <a:t>Wide </a:t>
            </a:r>
            <a:r>
              <a:rPr lang="en-US" sz="2600" dirty="0"/>
              <a:t>range of type and intensity of human land-use </a:t>
            </a:r>
            <a:r>
              <a:rPr lang="en-US" sz="2600" dirty="0" smtClean="0"/>
              <a:t>activities</a:t>
            </a:r>
            <a:endParaRPr lang="en-US" sz="2600" dirty="0"/>
          </a:p>
          <a:p>
            <a:pPr>
              <a:buFont typeface="Wingdings" panose="05000000000000000000" pitchFamily="2" charset="2"/>
              <a:buChar char="Ø"/>
            </a:pPr>
            <a:endParaRPr lang="en-US" sz="800" dirty="0" smtClean="0"/>
          </a:p>
          <a:p>
            <a:pPr>
              <a:buFont typeface="Wingdings" panose="05000000000000000000" pitchFamily="2" charset="2"/>
              <a:buChar char="Ø"/>
            </a:pPr>
            <a:r>
              <a:rPr lang="en-US" sz="2800" u="sng" dirty="0" smtClean="0"/>
              <a:t>Alpine</a:t>
            </a:r>
            <a:r>
              <a:rPr lang="en-US" sz="2800" dirty="0" smtClean="0"/>
              <a:t> </a:t>
            </a:r>
            <a:r>
              <a:rPr lang="en-US" sz="2800" dirty="0"/>
              <a:t>areas at the crest of coastal mountains across </a:t>
            </a:r>
            <a:r>
              <a:rPr lang="en-US" sz="2800" u="sng" dirty="0"/>
              <a:t>subalpine</a:t>
            </a:r>
            <a:r>
              <a:rPr lang="en-US" sz="2800" dirty="0"/>
              <a:t>, </a:t>
            </a:r>
            <a:r>
              <a:rPr lang="en-US" sz="2800" u="sng" dirty="0"/>
              <a:t>montane</a:t>
            </a:r>
            <a:r>
              <a:rPr lang="en-US" sz="2800" dirty="0"/>
              <a:t>, and </a:t>
            </a:r>
            <a:r>
              <a:rPr lang="en-US" sz="2800" u="sng" dirty="0"/>
              <a:t>lowland forests </a:t>
            </a:r>
            <a:r>
              <a:rPr lang="en-US" sz="2800" dirty="0"/>
              <a:t>to the nearshore </a:t>
            </a:r>
            <a:r>
              <a:rPr lang="en-US" sz="2800" u="sng" dirty="0"/>
              <a:t>marine environment</a:t>
            </a:r>
            <a:endParaRPr lang="en-US" sz="2600" u="sng" dirty="0" smtClean="0"/>
          </a:p>
          <a:p>
            <a:endParaRPr lang="en-US" sz="4300" dirty="0" smtClean="0"/>
          </a:p>
          <a:p>
            <a:pPr marL="0" indent="0">
              <a:lnSpc>
                <a:spcPct val="120000"/>
              </a:lnSpc>
              <a:spcBef>
                <a:spcPts val="0"/>
              </a:spcBef>
              <a:spcAft>
                <a:spcPts val="600"/>
              </a:spcAft>
              <a:buNone/>
            </a:pPr>
            <a:endParaRPr lang="en-US" sz="1500" b="1" dirty="0" smtClean="0">
              <a:solidFill>
                <a:srgbClr val="990000"/>
              </a:solidFill>
            </a:endParaRPr>
          </a:p>
          <a:p>
            <a:pPr marL="0" indent="0">
              <a:lnSpc>
                <a:spcPct val="120000"/>
              </a:lnSpc>
              <a:spcBef>
                <a:spcPts val="0"/>
              </a:spcBef>
              <a:spcAft>
                <a:spcPts val="600"/>
              </a:spcAft>
              <a:buNone/>
            </a:pPr>
            <a:endParaRPr lang="en-US" sz="2400" dirty="0" smtClean="0"/>
          </a:p>
          <a:p>
            <a:pPr marL="0" indent="0">
              <a:lnSpc>
                <a:spcPct val="120000"/>
              </a:lnSpc>
              <a:spcBef>
                <a:spcPts val="0"/>
              </a:spcBef>
              <a:spcAft>
                <a:spcPts val="600"/>
              </a:spcAft>
              <a:buNone/>
            </a:pPr>
            <a:endParaRPr lang="en-US" sz="2700"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66486"/>
            <a:ext cx="2438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96641" y="856697"/>
            <a:ext cx="8229600" cy="1143000"/>
          </a:xfrm>
        </p:spPr>
        <p:txBody>
          <a:bodyPr/>
          <a:lstStyle/>
          <a:p>
            <a:r>
              <a:rPr lang="en-US" b="1" dirty="0" smtClean="0">
                <a:solidFill>
                  <a:srgbClr val="C00000"/>
                </a:solidFill>
              </a:rPr>
              <a:t>Features</a:t>
            </a:r>
            <a:endParaRPr lang="en-US" b="1" dirty="0">
              <a:solidFill>
                <a:srgbClr val="C00000"/>
              </a:solidFill>
            </a:endParaRPr>
          </a:p>
        </p:txBody>
      </p:sp>
    </p:spTree>
    <p:extLst>
      <p:ext uri="{BB962C8B-B14F-4D97-AF65-F5344CB8AC3E}">
        <p14:creationId xmlns:p14="http://schemas.microsoft.com/office/powerpoint/2010/main" xmlns="" val="4115962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3" y="-37911"/>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1"/>
          </p:nvPr>
        </p:nvSpPr>
        <p:spPr bwMode="auto">
          <a:xfrm>
            <a:off x="0" y="1676401"/>
            <a:ext cx="5791200" cy="4953000"/>
          </a:xfrm>
          <a:prstGeom prst="rect">
            <a:avLst/>
          </a:prstGeom>
          <a:noFill/>
          <a:ln w="9525">
            <a:noFill/>
            <a:miter lim="800000"/>
            <a:headEnd/>
            <a:tailEnd/>
          </a:ln>
        </p:spPr>
        <p:txBody>
          <a:bodyPr>
            <a:normAutofit lnSpcReduction="10000"/>
          </a:bodyPr>
          <a:lstStyle/>
          <a:p>
            <a:r>
              <a:rPr lang="en-US" sz="2800" b="1" dirty="0" smtClean="0"/>
              <a:t>Marine </a:t>
            </a:r>
            <a:r>
              <a:rPr lang="en-US" sz="2800" b="1" dirty="0"/>
              <a:t>Areas</a:t>
            </a:r>
            <a:endParaRPr lang="en-US" sz="2800" dirty="0"/>
          </a:p>
          <a:p>
            <a:pPr lvl="1"/>
            <a:r>
              <a:rPr lang="en-US" sz="2400" dirty="0"/>
              <a:t>Oceans increasing in </a:t>
            </a:r>
            <a:r>
              <a:rPr lang="en-US" sz="2400" dirty="0" smtClean="0"/>
              <a:t>acidity</a:t>
            </a:r>
            <a:endParaRPr lang="en-US" sz="2400" dirty="0"/>
          </a:p>
          <a:p>
            <a:pPr lvl="1"/>
            <a:r>
              <a:rPr lang="en-US" sz="2400" dirty="0"/>
              <a:t>Sea surface temperatures are </a:t>
            </a:r>
            <a:r>
              <a:rPr lang="en-US" sz="2400" dirty="0" smtClean="0"/>
              <a:t>rising</a:t>
            </a:r>
            <a:endParaRPr lang="en-US" sz="2400" dirty="0"/>
          </a:p>
          <a:p>
            <a:pPr lvl="1"/>
            <a:r>
              <a:rPr lang="en-US" sz="2400" dirty="0"/>
              <a:t>Increased storm intensity, extreme wave heights, coastal erosion</a:t>
            </a:r>
          </a:p>
          <a:p>
            <a:pPr lvl="1"/>
            <a:r>
              <a:rPr lang="en-US" sz="2400" dirty="0"/>
              <a:t>Rising sea levels, but the relative effect varies by </a:t>
            </a:r>
            <a:r>
              <a:rPr lang="en-US" sz="2400" dirty="0" smtClean="0"/>
              <a:t>location</a:t>
            </a:r>
            <a:endParaRPr lang="en-US" sz="2400" dirty="0"/>
          </a:p>
          <a:p>
            <a:pPr lvl="1"/>
            <a:r>
              <a:rPr lang="en-US" sz="2400" dirty="0"/>
              <a:t>Increase in hypoxic events in the California Current </a:t>
            </a:r>
            <a:endParaRPr lang="en-US" sz="2400" dirty="0" smtClean="0"/>
          </a:p>
          <a:p>
            <a:pPr lvl="1"/>
            <a:r>
              <a:rPr lang="en-US" sz="2400" dirty="0" smtClean="0"/>
              <a:t>Species range shifts, altered phenology, invasives, disease</a:t>
            </a:r>
          </a:p>
          <a:p>
            <a:pPr lvl="1"/>
            <a:r>
              <a:rPr lang="en-US" sz="2400" dirty="0" smtClean="0"/>
              <a:t>Food chain impacts, plankton die offs</a:t>
            </a:r>
          </a:p>
          <a:p>
            <a:pPr lvl="1"/>
            <a:endParaRPr lang="en-US" sz="2400" dirty="0"/>
          </a:p>
          <a:p>
            <a:endParaRPr lang="en-US" sz="2600" dirty="0" smtClean="0"/>
          </a:p>
          <a:p>
            <a:endParaRPr lang="en-US" sz="4300" dirty="0" smtClean="0"/>
          </a:p>
          <a:p>
            <a:pPr marL="0" indent="0">
              <a:lnSpc>
                <a:spcPct val="120000"/>
              </a:lnSpc>
              <a:spcBef>
                <a:spcPts val="0"/>
              </a:spcBef>
              <a:spcAft>
                <a:spcPts val="600"/>
              </a:spcAft>
              <a:buNone/>
            </a:pPr>
            <a:endParaRPr lang="en-US" sz="1500" b="1" dirty="0" smtClean="0">
              <a:solidFill>
                <a:srgbClr val="990000"/>
              </a:solidFill>
            </a:endParaRPr>
          </a:p>
          <a:p>
            <a:pPr marL="0" indent="0">
              <a:lnSpc>
                <a:spcPct val="120000"/>
              </a:lnSpc>
              <a:spcBef>
                <a:spcPts val="0"/>
              </a:spcBef>
              <a:spcAft>
                <a:spcPts val="600"/>
              </a:spcAft>
              <a:buNone/>
            </a:pPr>
            <a:endParaRPr lang="en-US" sz="2400" dirty="0" smtClean="0"/>
          </a:p>
          <a:p>
            <a:pPr marL="0" indent="0">
              <a:lnSpc>
                <a:spcPct val="120000"/>
              </a:lnSpc>
              <a:spcBef>
                <a:spcPts val="0"/>
              </a:spcBef>
              <a:spcAft>
                <a:spcPts val="600"/>
              </a:spcAft>
              <a:buNone/>
            </a:pPr>
            <a:endParaRPr lang="en-US" sz="27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66486"/>
            <a:ext cx="2438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09600" y="762000"/>
            <a:ext cx="8229600" cy="1143000"/>
          </a:xfrm>
        </p:spPr>
        <p:txBody>
          <a:bodyPr/>
          <a:lstStyle/>
          <a:p>
            <a:r>
              <a:rPr lang="en-US" b="1" dirty="0" smtClean="0">
                <a:solidFill>
                  <a:srgbClr val="C00000"/>
                </a:solidFill>
              </a:rPr>
              <a:t>Major Climate Issues</a:t>
            </a:r>
            <a:endParaRPr lang="en-US" b="1" dirty="0">
              <a:solidFill>
                <a:srgbClr val="C0000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77707" y="1676401"/>
            <a:ext cx="3466293" cy="5029200"/>
          </a:xfrm>
          <a:prstGeom prst="rect">
            <a:avLst/>
          </a:prstGeom>
          <a:ln w="3175">
            <a:solidFill>
              <a:schemeClr val="tx1"/>
            </a:solidFill>
          </a:ln>
        </p:spPr>
      </p:pic>
    </p:spTree>
    <p:extLst>
      <p:ext uri="{BB962C8B-B14F-4D97-AF65-F5344CB8AC3E}">
        <p14:creationId xmlns:p14="http://schemas.microsoft.com/office/powerpoint/2010/main" xmlns="" val="3670039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3" y="-37911"/>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1"/>
          </p:nvPr>
        </p:nvSpPr>
        <p:spPr bwMode="auto">
          <a:xfrm>
            <a:off x="2209800" y="1725777"/>
            <a:ext cx="7086600" cy="5108160"/>
          </a:xfrm>
          <a:prstGeom prst="rect">
            <a:avLst/>
          </a:prstGeom>
          <a:noFill/>
          <a:ln w="9525">
            <a:noFill/>
            <a:miter lim="800000"/>
            <a:headEnd/>
            <a:tailEnd/>
          </a:ln>
        </p:spPr>
        <p:txBody>
          <a:bodyPr>
            <a:normAutofit fontScale="85000" lnSpcReduction="20000"/>
          </a:bodyPr>
          <a:lstStyle/>
          <a:p>
            <a:r>
              <a:rPr lang="en-US" sz="2800" b="1" dirty="0" smtClean="0"/>
              <a:t>On Land</a:t>
            </a:r>
            <a:endParaRPr lang="en-US" sz="2800" dirty="0"/>
          </a:p>
          <a:p>
            <a:pPr lvl="1"/>
            <a:r>
              <a:rPr lang="en-US" dirty="0"/>
              <a:t>Annual average temperatures </a:t>
            </a:r>
            <a:r>
              <a:rPr lang="en-US" dirty="0" smtClean="0"/>
              <a:t>increasing </a:t>
            </a:r>
            <a:endParaRPr lang="en-US" sz="2000" dirty="0"/>
          </a:p>
          <a:p>
            <a:pPr lvl="1"/>
            <a:r>
              <a:rPr lang="en-US" dirty="0"/>
              <a:t>Reduced snowpack, earlier snowmelt, more intense rain</a:t>
            </a:r>
            <a:endParaRPr lang="en-US" sz="2000" dirty="0"/>
          </a:p>
          <a:p>
            <a:pPr lvl="1"/>
            <a:r>
              <a:rPr lang="en-US" dirty="0"/>
              <a:t>Increased frequency and size of landslides, windstorms, and </a:t>
            </a:r>
            <a:r>
              <a:rPr lang="en-US" dirty="0" smtClean="0"/>
              <a:t>avalanches</a:t>
            </a:r>
          </a:p>
          <a:p>
            <a:pPr lvl="1"/>
            <a:r>
              <a:rPr lang="en-US" dirty="0" smtClean="0"/>
              <a:t>Wetter winters; increased </a:t>
            </a:r>
            <a:r>
              <a:rPr lang="en-US" dirty="0"/>
              <a:t>summer drought</a:t>
            </a:r>
            <a:endParaRPr lang="en-US" sz="2000" dirty="0"/>
          </a:p>
          <a:p>
            <a:pPr lvl="1"/>
            <a:r>
              <a:rPr lang="en-US" dirty="0" smtClean="0"/>
              <a:t>Increased growing </a:t>
            </a:r>
            <a:r>
              <a:rPr lang="en-US" dirty="0"/>
              <a:t>seasons and frost-free </a:t>
            </a:r>
            <a:r>
              <a:rPr lang="en-US" dirty="0" smtClean="0"/>
              <a:t>periods</a:t>
            </a:r>
            <a:endParaRPr lang="en-US" sz="2000" dirty="0"/>
          </a:p>
          <a:p>
            <a:pPr lvl="1"/>
            <a:r>
              <a:rPr lang="en-US" dirty="0"/>
              <a:t>Fire frequency and severity is increasing</a:t>
            </a:r>
            <a:endParaRPr lang="en-US" sz="2000" dirty="0"/>
          </a:p>
          <a:p>
            <a:pPr lvl="1"/>
            <a:r>
              <a:rPr lang="en-US" dirty="0" smtClean="0"/>
              <a:t>Invasives, pests, and disease:</a:t>
            </a:r>
          </a:p>
          <a:p>
            <a:pPr lvl="2"/>
            <a:r>
              <a:rPr lang="en-US" dirty="0" smtClean="0"/>
              <a:t>Spruce </a:t>
            </a:r>
            <a:r>
              <a:rPr lang="en-US" dirty="0"/>
              <a:t>bark beetle, Swiss needle cast, </a:t>
            </a:r>
            <a:r>
              <a:rPr lang="en-US" dirty="0" smtClean="0"/>
              <a:t>sudden </a:t>
            </a:r>
            <a:r>
              <a:rPr lang="en-US" dirty="0"/>
              <a:t>oak death </a:t>
            </a:r>
            <a:endParaRPr lang="en-US" sz="1600" dirty="0"/>
          </a:p>
          <a:p>
            <a:pPr lvl="2"/>
            <a:r>
              <a:rPr lang="en-US" dirty="0"/>
              <a:t>Yellow-cedar decline is expanding</a:t>
            </a:r>
            <a:endParaRPr lang="en-US" sz="1600" dirty="0"/>
          </a:p>
          <a:p>
            <a:pPr lvl="2"/>
            <a:r>
              <a:rPr lang="en-US" dirty="0" smtClean="0"/>
              <a:t>Mountain </a:t>
            </a:r>
            <a:r>
              <a:rPr lang="en-US" dirty="0"/>
              <a:t>pine beetle </a:t>
            </a:r>
            <a:r>
              <a:rPr lang="en-US" dirty="0" smtClean="0"/>
              <a:t>risk increasing </a:t>
            </a:r>
            <a:endParaRPr lang="en-US" sz="2000" dirty="0"/>
          </a:p>
          <a:p>
            <a:pPr lvl="1"/>
            <a:r>
              <a:rPr lang="en-US" dirty="0"/>
              <a:t>Habitat loss and transition </a:t>
            </a:r>
            <a:endParaRPr lang="en-US" sz="2000" dirty="0"/>
          </a:p>
          <a:p>
            <a:pPr lvl="1"/>
            <a:r>
              <a:rPr lang="en-US" dirty="0"/>
              <a:t>Species </a:t>
            </a:r>
            <a:r>
              <a:rPr lang="en-US" dirty="0" smtClean="0"/>
              <a:t>phenology</a:t>
            </a:r>
            <a:r>
              <a:rPr lang="en-US" dirty="0"/>
              <a:t>, range shifts, and community composition. </a:t>
            </a:r>
            <a:endParaRPr lang="en-US" sz="2000" dirty="0"/>
          </a:p>
          <a:p>
            <a:pPr marL="457200" lvl="1" indent="0">
              <a:buNone/>
            </a:pPr>
            <a:endParaRPr lang="en-US" sz="2400" dirty="0" smtClean="0"/>
          </a:p>
          <a:p>
            <a:pPr lvl="1"/>
            <a:endParaRPr lang="en-US" sz="2400" dirty="0"/>
          </a:p>
          <a:p>
            <a:endParaRPr lang="en-US" sz="2600" dirty="0" smtClean="0"/>
          </a:p>
          <a:p>
            <a:endParaRPr lang="en-US" sz="4300" dirty="0" smtClean="0"/>
          </a:p>
          <a:p>
            <a:pPr marL="0" indent="0">
              <a:lnSpc>
                <a:spcPct val="120000"/>
              </a:lnSpc>
              <a:spcBef>
                <a:spcPts val="0"/>
              </a:spcBef>
              <a:spcAft>
                <a:spcPts val="600"/>
              </a:spcAft>
              <a:buNone/>
            </a:pPr>
            <a:endParaRPr lang="en-US" sz="1500" b="1" dirty="0" smtClean="0">
              <a:solidFill>
                <a:srgbClr val="990000"/>
              </a:solidFill>
            </a:endParaRPr>
          </a:p>
          <a:p>
            <a:pPr marL="0" indent="0">
              <a:lnSpc>
                <a:spcPct val="120000"/>
              </a:lnSpc>
              <a:spcBef>
                <a:spcPts val="0"/>
              </a:spcBef>
              <a:spcAft>
                <a:spcPts val="600"/>
              </a:spcAft>
              <a:buNone/>
            </a:pPr>
            <a:endParaRPr lang="en-US" sz="2400" dirty="0" smtClean="0"/>
          </a:p>
          <a:p>
            <a:pPr marL="0" indent="0">
              <a:lnSpc>
                <a:spcPct val="120000"/>
              </a:lnSpc>
              <a:spcBef>
                <a:spcPts val="0"/>
              </a:spcBef>
              <a:spcAft>
                <a:spcPts val="600"/>
              </a:spcAft>
              <a:buNone/>
            </a:pPr>
            <a:endParaRPr lang="en-US" sz="27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66486"/>
            <a:ext cx="2438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09600" y="762000"/>
            <a:ext cx="8229600" cy="1143000"/>
          </a:xfrm>
        </p:spPr>
        <p:txBody>
          <a:bodyPr/>
          <a:lstStyle/>
          <a:p>
            <a:r>
              <a:rPr lang="en-US" b="1" dirty="0" smtClean="0">
                <a:solidFill>
                  <a:srgbClr val="C00000"/>
                </a:solidFill>
              </a:rPr>
              <a:t>Major Climate Issues</a:t>
            </a:r>
            <a:endParaRPr lang="en-US" b="1" dirty="0">
              <a:solidFill>
                <a:srgbClr val="C00000"/>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8416" y="1371600"/>
            <a:ext cx="2392078" cy="1579385"/>
          </a:xfrm>
          <a:prstGeom prst="rect">
            <a:avLst/>
          </a:prstGeom>
          <a:ln w="3175">
            <a:solidFill>
              <a:schemeClr val="tx1"/>
            </a:solidFill>
          </a:ln>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550" y="3057525"/>
            <a:ext cx="28575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5105400"/>
            <a:ext cx="285750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5160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inforain.org/images/ctrf_relief.jpg"/>
          <p:cNvPicPr>
            <a:picLocks noChangeAspect="1" noChangeArrowheads="1"/>
          </p:cNvPicPr>
          <p:nvPr/>
        </p:nvPicPr>
        <p:blipFill>
          <a:blip r:embed="rId3" cstate="print"/>
          <a:srcRect/>
          <a:stretch>
            <a:fillRect/>
          </a:stretch>
        </p:blipFill>
        <p:spPr bwMode="auto">
          <a:xfrm rot="21214364">
            <a:off x="720823" y="1999015"/>
            <a:ext cx="2862733" cy="4667204"/>
          </a:xfrm>
          <a:prstGeom prst="rect">
            <a:avLst/>
          </a:prstGeom>
          <a:noFill/>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07" y="1400760"/>
            <a:ext cx="16515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180"/>
          <a:stretch/>
        </p:blipFill>
        <p:spPr bwMode="auto">
          <a:xfrm>
            <a:off x="3803073" y="-37911"/>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1"/>
          </p:nvPr>
        </p:nvSpPr>
        <p:spPr bwMode="auto">
          <a:xfrm>
            <a:off x="2971800" y="1705631"/>
            <a:ext cx="6172200" cy="5108160"/>
          </a:xfrm>
          <a:prstGeom prst="rect">
            <a:avLst/>
          </a:prstGeom>
          <a:noFill/>
          <a:ln w="9525">
            <a:noFill/>
            <a:miter lim="800000"/>
            <a:headEnd/>
            <a:tailEnd/>
          </a:ln>
        </p:spPr>
        <p:txBody>
          <a:bodyPr>
            <a:normAutofit fontScale="92500" lnSpcReduction="20000"/>
          </a:bodyPr>
          <a:lstStyle/>
          <a:p>
            <a:r>
              <a:rPr lang="en-US" sz="2600" b="1" dirty="0" smtClean="0"/>
              <a:t>Competing resource uses:</a:t>
            </a:r>
          </a:p>
          <a:p>
            <a:pPr lvl="1"/>
            <a:r>
              <a:rPr lang="en-US" sz="2400" b="1" dirty="0" smtClean="0"/>
              <a:t>Population growth, land use changes, energy development, many ESA listed species</a:t>
            </a:r>
          </a:p>
          <a:p>
            <a:r>
              <a:rPr lang="en-US" sz="2600" b="1" dirty="0" smtClean="0"/>
              <a:t>Many sovereign entities with distinct priorities and authorities</a:t>
            </a:r>
          </a:p>
          <a:p>
            <a:r>
              <a:rPr lang="en-US" sz="2600" b="1" dirty="0" smtClean="0"/>
              <a:t>Data and partnership rich in southern portions; how to add value, not confusion and duplication</a:t>
            </a:r>
          </a:p>
          <a:p>
            <a:r>
              <a:rPr lang="en-US" sz="2600" b="1" dirty="0" smtClean="0"/>
              <a:t>Lack of baseline resource information in northern region</a:t>
            </a:r>
          </a:p>
          <a:p>
            <a:r>
              <a:rPr lang="en-US" sz="2600" b="1" dirty="0" smtClean="0"/>
              <a:t>Fire hose challenges on climate and adaptation; need translation</a:t>
            </a:r>
          </a:p>
          <a:p>
            <a:r>
              <a:rPr lang="en-US" sz="2600" b="1" dirty="0" smtClean="0"/>
              <a:t>Many distinct plans, processes, data sets…</a:t>
            </a:r>
          </a:p>
          <a:p>
            <a:r>
              <a:rPr lang="en-US" sz="2600" b="1" dirty="0" smtClean="0"/>
              <a:t>… often built on outdated assumptions of a static environment</a:t>
            </a:r>
          </a:p>
          <a:p>
            <a:endParaRPr lang="en-US" sz="2800" dirty="0" smtClean="0"/>
          </a:p>
          <a:p>
            <a:endParaRPr lang="en-US" sz="2800" dirty="0" smtClean="0"/>
          </a:p>
          <a:p>
            <a:endParaRPr lang="en-US" sz="2000" dirty="0"/>
          </a:p>
          <a:p>
            <a:pPr marL="457200" lvl="1" indent="0">
              <a:buNone/>
            </a:pPr>
            <a:endParaRPr lang="en-US" sz="2400" dirty="0" smtClean="0"/>
          </a:p>
          <a:p>
            <a:pPr lvl="1"/>
            <a:endParaRPr lang="en-US" sz="2400" dirty="0"/>
          </a:p>
          <a:p>
            <a:endParaRPr lang="en-US" sz="2600" dirty="0" smtClean="0"/>
          </a:p>
          <a:p>
            <a:endParaRPr lang="en-US" sz="4300" dirty="0" smtClean="0"/>
          </a:p>
          <a:p>
            <a:pPr marL="0" indent="0">
              <a:lnSpc>
                <a:spcPct val="120000"/>
              </a:lnSpc>
              <a:spcBef>
                <a:spcPts val="0"/>
              </a:spcBef>
              <a:spcAft>
                <a:spcPts val="600"/>
              </a:spcAft>
              <a:buNone/>
            </a:pPr>
            <a:endParaRPr lang="en-US" sz="1500" b="1" dirty="0" smtClean="0">
              <a:solidFill>
                <a:srgbClr val="990000"/>
              </a:solidFill>
            </a:endParaRPr>
          </a:p>
          <a:p>
            <a:pPr marL="0" indent="0">
              <a:lnSpc>
                <a:spcPct val="120000"/>
              </a:lnSpc>
              <a:spcBef>
                <a:spcPts val="0"/>
              </a:spcBef>
              <a:spcAft>
                <a:spcPts val="600"/>
              </a:spcAft>
              <a:buNone/>
            </a:pPr>
            <a:endParaRPr lang="en-US" sz="2400" dirty="0" smtClean="0"/>
          </a:p>
          <a:p>
            <a:pPr marL="0" indent="0">
              <a:lnSpc>
                <a:spcPct val="120000"/>
              </a:lnSpc>
              <a:spcBef>
                <a:spcPts val="0"/>
              </a:spcBef>
              <a:spcAft>
                <a:spcPts val="600"/>
              </a:spcAft>
              <a:buNone/>
            </a:pPr>
            <a:endParaRPr lang="en-US" sz="2700" dirty="0"/>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66486"/>
            <a:ext cx="2438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09600" y="762000"/>
            <a:ext cx="8229600" cy="1143000"/>
          </a:xfrm>
        </p:spPr>
        <p:txBody>
          <a:bodyPr/>
          <a:lstStyle/>
          <a:p>
            <a:r>
              <a:rPr lang="en-US" b="1" dirty="0" smtClean="0">
                <a:solidFill>
                  <a:srgbClr val="C00000"/>
                </a:solidFill>
              </a:rPr>
              <a:t>Other Challenges</a:t>
            </a:r>
            <a:endParaRPr lang="en-US" b="1" dirty="0">
              <a:solidFill>
                <a:srgbClr val="C00000"/>
              </a:solidFill>
            </a:endParaRPr>
          </a:p>
        </p:txBody>
      </p:sp>
      <p:pic>
        <p:nvPicPr>
          <p:cNvPr id="8" name="Picture 7" descr="sprawlComp.jpg"/>
          <p:cNvPicPr>
            <a:picLocks noChangeAspect="1"/>
          </p:cNvPicPr>
          <p:nvPr/>
        </p:nvPicPr>
        <p:blipFill rotWithShape="1">
          <a:blip r:embed="rId7" cstate="print"/>
          <a:srcRect t="2417" b="14931"/>
          <a:stretch/>
        </p:blipFill>
        <p:spPr>
          <a:xfrm rot="188776">
            <a:off x="191406" y="4529594"/>
            <a:ext cx="1901824" cy="2200682"/>
          </a:xfrm>
          <a:prstGeom prst="rect">
            <a:avLst/>
          </a:prstGeom>
          <a:ln w="3175">
            <a:solidFill>
              <a:schemeClr val="tx1"/>
            </a:solidFill>
          </a:ln>
        </p:spPr>
      </p:pic>
      <p:pic>
        <p:nvPicPr>
          <p:cNvPr id="11" name="Picture 10" descr="InvasiveZebraMusscle.jpg"/>
          <p:cNvPicPr>
            <a:picLocks noChangeAspect="1"/>
          </p:cNvPicPr>
          <p:nvPr/>
        </p:nvPicPr>
        <p:blipFill rotWithShape="1">
          <a:blip r:embed="rId8" cstate="print"/>
          <a:srcRect l="54548" t="12355" r="6526" b="30859"/>
          <a:stretch/>
        </p:blipFill>
        <p:spPr>
          <a:xfrm rot="21395104">
            <a:off x="505466" y="3689214"/>
            <a:ext cx="1598457" cy="1668191"/>
          </a:xfrm>
          <a:prstGeom prst="rect">
            <a:avLst/>
          </a:prstGeom>
        </p:spPr>
      </p:pic>
      <p:pic>
        <p:nvPicPr>
          <p:cNvPr id="12" name="Picture 11" descr="wind-turbine-2.jpg"/>
          <p:cNvPicPr>
            <a:picLocks noChangeAspect="1"/>
          </p:cNvPicPr>
          <p:nvPr/>
        </p:nvPicPr>
        <p:blipFill>
          <a:blip r:embed="rId9" cstate="print"/>
          <a:srcRect t="15723" b="11321"/>
          <a:stretch>
            <a:fillRect/>
          </a:stretch>
        </p:blipFill>
        <p:spPr>
          <a:xfrm rot="-600000">
            <a:off x="-1063553" y="2959876"/>
            <a:ext cx="2179518" cy="1192566"/>
          </a:xfrm>
          <a:prstGeom prst="rect">
            <a:avLst/>
          </a:prstGeom>
        </p:spPr>
      </p:pic>
    </p:spTree>
    <p:extLst>
      <p:ext uri="{BB962C8B-B14F-4D97-AF65-F5344CB8AC3E}">
        <p14:creationId xmlns:p14="http://schemas.microsoft.com/office/powerpoint/2010/main" xmlns="" val="678637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G:\NPLCC General Information\Images of NPLCC\Images for NFWP Project submissions\Gateway\Gateway2 croppe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3919" y="762000"/>
            <a:ext cx="4086225" cy="5524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304800" y="2057400"/>
            <a:ext cx="8229600" cy="4525963"/>
          </a:xfrm>
        </p:spPr>
        <p:txBody>
          <a:bodyPr/>
          <a:lstStyle/>
          <a:p>
            <a:pPr>
              <a:buFont typeface="Arial" charset="0"/>
              <a:buNone/>
            </a:pPr>
            <a:r>
              <a:rPr lang="en-US" sz="3800" b="1" dirty="0">
                <a:cs typeface="Arial" pitchFamily="34" charset="0"/>
              </a:rPr>
              <a:t>NPLCC Mission</a:t>
            </a:r>
            <a:r>
              <a:rPr lang="en-US" sz="3800" b="1" dirty="0" smtClean="0">
                <a:cs typeface="Arial" pitchFamily="34" charset="0"/>
              </a:rPr>
              <a:t>:</a:t>
            </a:r>
          </a:p>
          <a:p>
            <a:pPr>
              <a:buFont typeface="Arial" charset="0"/>
              <a:buNone/>
            </a:pPr>
            <a:endParaRPr lang="en-US" sz="900" b="1" dirty="0">
              <a:cs typeface="Arial" pitchFamily="34" charset="0"/>
            </a:endParaRPr>
          </a:p>
          <a:p>
            <a:pPr>
              <a:buFont typeface="Arial" charset="0"/>
              <a:buNone/>
            </a:pPr>
            <a:r>
              <a:rPr lang="en-US" dirty="0" smtClean="0">
                <a:solidFill>
                  <a:srgbClr val="000099"/>
                </a:solidFill>
                <a:cs typeface="Arial" pitchFamily="34" charset="0"/>
              </a:rPr>
              <a:t>Promote </a:t>
            </a:r>
            <a:r>
              <a:rPr lang="en-US" dirty="0">
                <a:solidFill>
                  <a:srgbClr val="000099"/>
                </a:solidFill>
                <a:cs typeface="Arial" pitchFamily="34" charset="0"/>
              </a:rPr>
              <a:t>development, coordination </a:t>
            </a:r>
            <a:r>
              <a:rPr lang="en-US" dirty="0" smtClean="0">
                <a:solidFill>
                  <a:srgbClr val="000099"/>
                </a:solidFill>
                <a:cs typeface="Arial" pitchFamily="34" charset="0"/>
              </a:rPr>
              <a:t>&amp; dissemination </a:t>
            </a:r>
            <a:r>
              <a:rPr lang="en-US" dirty="0">
                <a:solidFill>
                  <a:srgbClr val="000099"/>
                </a:solidFill>
                <a:cs typeface="Arial" pitchFamily="34" charset="0"/>
              </a:rPr>
              <a:t>of </a:t>
            </a:r>
            <a:r>
              <a:rPr lang="en-US" u="sng" dirty="0" smtClean="0">
                <a:solidFill>
                  <a:srgbClr val="000099"/>
                </a:solidFill>
                <a:cs typeface="Arial" pitchFamily="34" charset="0"/>
              </a:rPr>
              <a:t>science</a:t>
            </a:r>
          </a:p>
          <a:p>
            <a:pPr>
              <a:buFont typeface="Arial" charset="0"/>
              <a:buNone/>
            </a:pPr>
            <a:r>
              <a:rPr lang="en-US" dirty="0" smtClean="0">
                <a:solidFill>
                  <a:srgbClr val="003300"/>
                </a:solidFill>
                <a:cs typeface="Arial" pitchFamily="34" charset="0"/>
              </a:rPr>
              <a:t>to </a:t>
            </a:r>
            <a:r>
              <a:rPr lang="en-US" u="sng" dirty="0">
                <a:solidFill>
                  <a:srgbClr val="003300"/>
                </a:solidFill>
                <a:cs typeface="Arial" pitchFamily="34" charset="0"/>
              </a:rPr>
              <a:t>inform</a:t>
            </a:r>
            <a:r>
              <a:rPr lang="en-US" dirty="0">
                <a:solidFill>
                  <a:srgbClr val="003300"/>
                </a:solidFill>
                <a:cs typeface="Arial" pitchFamily="34" charset="0"/>
              </a:rPr>
              <a:t> landscape-level conservation &amp; sustainable </a:t>
            </a:r>
            <a:r>
              <a:rPr lang="en-US" u="sng" dirty="0">
                <a:solidFill>
                  <a:srgbClr val="003300"/>
                </a:solidFill>
                <a:cs typeface="Arial" pitchFamily="34" charset="0"/>
              </a:rPr>
              <a:t>resource </a:t>
            </a:r>
            <a:r>
              <a:rPr lang="en-US" u="sng" dirty="0" smtClean="0">
                <a:solidFill>
                  <a:srgbClr val="003300"/>
                </a:solidFill>
                <a:cs typeface="Arial" pitchFamily="34" charset="0"/>
              </a:rPr>
              <a:t>management</a:t>
            </a:r>
            <a:r>
              <a:rPr lang="en-US" dirty="0" smtClean="0">
                <a:solidFill>
                  <a:srgbClr val="003300"/>
                </a:solidFill>
                <a:cs typeface="Arial" pitchFamily="34" charset="0"/>
              </a:rPr>
              <a:t> </a:t>
            </a:r>
          </a:p>
          <a:p>
            <a:pPr>
              <a:buFont typeface="Arial" charset="0"/>
              <a:buNone/>
            </a:pPr>
            <a:r>
              <a:rPr lang="en-US" dirty="0" smtClean="0">
                <a:solidFill>
                  <a:srgbClr val="C00000"/>
                </a:solidFill>
                <a:cs typeface="Arial" pitchFamily="34" charset="0"/>
              </a:rPr>
              <a:t>in </a:t>
            </a:r>
            <a:r>
              <a:rPr lang="en-US" dirty="0">
                <a:solidFill>
                  <a:srgbClr val="C00000"/>
                </a:solidFill>
                <a:cs typeface="Arial" pitchFamily="34" charset="0"/>
              </a:rPr>
              <a:t>the face of a </a:t>
            </a:r>
            <a:r>
              <a:rPr lang="en-US" u="sng" dirty="0">
                <a:solidFill>
                  <a:srgbClr val="C00000"/>
                </a:solidFill>
                <a:cs typeface="Arial" pitchFamily="34" charset="0"/>
              </a:rPr>
              <a:t>changing climate</a:t>
            </a:r>
            <a:r>
              <a:rPr lang="en-US" dirty="0">
                <a:solidFill>
                  <a:srgbClr val="C00000"/>
                </a:solidFill>
                <a:cs typeface="Arial" pitchFamily="34" charset="0"/>
              </a:rPr>
              <a:t> and related stressors. </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6700"/>
            <a:ext cx="2438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6765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a:spLocks noGrp="1"/>
          </p:cNvSpPr>
          <p:nvPr>
            <p:ph idx="1"/>
          </p:nvPr>
        </p:nvSpPr>
        <p:spPr>
          <a:xfrm>
            <a:off x="277906" y="1448733"/>
            <a:ext cx="8588188" cy="5334000"/>
          </a:xfrm>
        </p:spPr>
        <p:txBody>
          <a:bodyPr>
            <a:noAutofit/>
          </a:bodyPr>
          <a:lstStyle/>
          <a:p>
            <a:pPr>
              <a:spcBef>
                <a:spcPts val="0"/>
              </a:spcBef>
              <a:spcAft>
                <a:spcPts val="1800"/>
              </a:spcAft>
              <a:buClr>
                <a:schemeClr val="tx2"/>
              </a:buClr>
              <a:buSzPct val="100000"/>
              <a:buFont typeface="+mj-lt"/>
              <a:buAutoNum type="arabicPeriod"/>
            </a:pPr>
            <a:r>
              <a:rPr lang="en-US" sz="1800" dirty="0" smtClean="0">
                <a:solidFill>
                  <a:srgbClr val="C00000"/>
                </a:solidFill>
                <a:latin typeface="Arial" pitchFamily="34" charset="0"/>
                <a:cs typeface="Arial" pitchFamily="34" charset="0"/>
              </a:rPr>
              <a:t>Maximize ability </a:t>
            </a:r>
            <a:r>
              <a:rPr lang="en-US" sz="1800" u="sng" dirty="0" smtClean="0">
                <a:solidFill>
                  <a:srgbClr val="C00000"/>
                </a:solidFill>
                <a:latin typeface="Arial" pitchFamily="34" charset="0"/>
                <a:cs typeface="Arial" pitchFamily="34" charset="0"/>
              </a:rPr>
              <a:t>resource managers</a:t>
            </a:r>
            <a:r>
              <a:rPr lang="en-US" sz="1800" dirty="0" smtClean="0">
                <a:solidFill>
                  <a:srgbClr val="C00000"/>
                </a:solidFill>
                <a:latin typeface="Arial" pitchFamily="34" charset="0"/>
                <a:cs typeface="Arial" pitchFamily="34" charset="0"/>
              </a:rPr>
              <a:t> make informed decisions given </a:t>
            </a:r>
            <a:r>
              <a:rPr lang="en-US" sz="1800" u="sng" dirty="0" smtClean="0">
                <a:solidFill>
                  <a:srgbClr val="C00000"/>
                </a:solidFill>
                <a:latin typeface="Arial" pitchFamily="34" charset="0"/>
                <a:cs typeface="Arial" pitchFamily="34" charset="0"/>
              </a:rPr>
              <a:t>climate change and related stressors </a:t>
            </a:r>
            <a:endParaRPr lang="en-US" sz="1800" u="sng" baseline="0" dirty="0" smtClean="0">
              <a:solidFill>
                <a:srgbClr val="C00000"/>
              </a:solidFill>
              <a:latin typeface="Arial" pitchFamily="34" charset="0"/>
              <a:cs typeface="Arial" pitchFamily="34" charset="0"/>
            </a:endParaRPr>
          </a:p>
          <a:p>
            <a:pPr>
              <a:spcBef>
                <a:spcPts val="0"/>
              </a:spcBef>
              <a:spcAft>
                <a:spcPts val="1800"/>
              </a:spcAft>
              <a:buClr>
                <a:schemeClr val="tx2"/>
              </a:buClr>
              <a:buSzPct val="100000"/>
              <a:buFont typeface="+mj-lt"/>
              <a:buAutoNum type="arabicPeriod"/>
            </a:pPr>
            <a:r>
              <a:rPr lang="en-US" sz="1800" baseline="0" dirty="0" smtClean="0">
                <a:solidFill>
                  <a:srgbClr val="006600"/>
                </a:solidFill>
                <a:latin typeface="Arial" pitchFamily="34" charset="0"/>
                <a:cs typeface="Arial" pitchFamily="34" charset="0"/>
              </a:rPr>
              <a:t>Identify</a:t>
            </a:r>
            <a:r>
              <a:rPr lang="en-US" sz="1800" dirty="0" smtClean="0">
                <a:solidFill>
                  <a:srgbClr val="006600"/>
                </a:solidFill>
                <a:latin typeface="Arial" pitchFamily="34" charset="0"/>
                <a:cs typeface="Arial" pitchFamily="34" charset="0"/>
              </a:rPr>
              <a:t> and a</a:t>
            </a:r>
            <a:r>
              <a:rPr lang="en-US" sz="1800" baseline="0" dirty="0" smtClean="0">
                <a:solidFill>
                  <a:srgbClr val="006600"/>
                </a:solidFill>
                <a:latin typeface="Arial" pitchFamily="34" charset="0"/>
                <a:cs typeface="Arial" pitchFamily="34" charset="0"/>
              </a:rPr>
              <a:t>ddress </a:t>
            </a:r>
            <a:r>
              <a:rPr lang="en-US" sz="1800" u="sng" baseline="0" dirty="0" smtClean="0">
                <a:solidFill>
                  <a:srgbClr val="006600"/>
                </a:solidFill>
                <a:latin typeface="Arial" pitchFamily="34" charset="0"/>
                <a:cs typeface="Arial" pitchFamily="34" charset="0"/>
              </a:rPr>
              <a:t>transboundary,</a:t>
            </a:r>
            <a:r>
              <a:rPr lang="en-US" sz="1800" u="sng" dirty="0" smtClean="0">
                <a:solidFill>
                  <a:srgbClr val="006600"/>
                </a:solidFill>
                <a:latin typeface="Arial" pitchFamily="34" charset="0"/>
                <a:cs typeface="Arial" pitchFamily="34" charset="0"/>
              </a:rPr>
              <a:t> landscape-level</a:t>
            </a:r>
            <a:r>
              <a:rPr lang="en-US" sz="1800" dirty="0" smtClean="0">
                <a:solidFill>
                  <a:srgbClr val="006600"/>
                </a:solidFill>
                <a:latin typeface="Arial" pitchFamily="34" charset="0"/>
                <a:cs typeface="Arial" pitchFamily="34" charset="0"/>
              </a:rPr>
              <a:t> </a:t>
            </a:r>
            <a:r>
              <a:rPr lang="en-US" sz="1800" u="sng" dirty="0" smtClean="0">
                <a:solidFill>
                  <a:srgbClr val="006600"/>
                </a:solidFill>
                <a:latin typeface="Arial" pitchFamily="34" charset="0"/>
                <a:cs typeface="Arial" pitchFamily="34" charset="0"/>
              </a:rPr>
              <a:t>natural and cultural resource needs </a:t>
            </a:r>
            <a:endParaRPr lang="en-US" sz="1800" u="sng" baseline="0" dirty="0" smtClean="0">
              <a:solidFill>
                <a:srgbClr val="006600"/>
              </a:solidFill>
              <a:latin typeface="Arial" pitchFamily="34" charset="0"/>
              <a:cs typeface="Arial" pitchFamily="34" charset="0"/>
            </a:endParaRPr>
          </a:p>
          <a:p>
            <a:pPr>
              <a:spcBef>
                <a:spcPts val="0"/>
              </a:spcBef>
              <a:spcAft>
                <a:spcPts val="1800"/>
              </a:spcAft>
              <a:buClr>
                <a:schemeClr val="tx2"/>
              </a:buClr>
              <a:buSzPct val="100000"/>
              <a:buFont typeface="+mj-lt"/>
              <a:buAutoNum type="arabicPeriod"/>
            </a:pPr>
            <a:r>
              <a:rPr lang="en-US" sz="1800" dirty="0" smtClean="0">
                <a:solidFill>
                  <a:srgbClr val="006600"/>
                </a:solidFill>
                <a:latin typeface="Arial" pitchFamily="34" charset="0"/>
                <a:cs typeface="Arial" pitchFamily="34" charset="0"/>
              </a:rPr>
              <a:t>Identify </a:t>
            </a:r>
            <a:r>
              <a:rPr lang="en-US" sz="1800" u="sng" dirty="0" smtClean="0">
                <a:solidFill>
                  <a:srgbClr val="006600"/>
                </a:solidFill>
                <a:latin typeface="Arial" pitchFamily="34" charset="0"/>
                <a:cs typeface="Arial" pitchFamily="34" charset="0"/>
              </a:rPr>
              <a:t>priorities for applied science</a:t>
            </a:r>
            <a:r>
              <a:rPr lang="en-US" sz="1800" dirty="0" smtClean="0">
                <a:solidFill>
                  <a:srgbClr val="006600"/>
                </a:solidFill>
                <a:latin typeface="Arial" pitchFamily="34" charset="0"/>
                <a:cs typeface="Arial" pitchFamily="34" charset="0"/>
              </a:rPr>
              <a:t> and other information for conservation/sustainable resource management; coordinate efforts with science centers</a:t>
            </a:r>
          </a:p>
          <a:p>
            <a:pPr>
              <a:spcBef>
                <a:spcPts val="0"/>
              </a:spcBef>
              <a:spcAft>
                <a:spcPts val="1800"/>
              </a:spcAft>
              <a:buClr>
                <a:schemeClr val="tx2"/>
              </a:buClr>
              <a:buSzPct val="100000"/>
              <a:buFont typeface="+mj-lt"/>
              <a:buAutoNum type="arabicPeriod"/>
            </a:pPr>
            <a:r>
              <a:rPr lang="en-US" sz="1800" dirty="0" smtClean="0">
                <a:solidFill>
                  <a:srgbClr val="002060"/>
                </a:solidFill>
                <a:latin typeface="Arial" pitchFamily="34" charset="0"/>
                <a:cs typeface="Arial" pitchFamily="34" charset="0"/>
              </a:rPr>
              <a:t>Maximize </a:t>
            </a:r>
            <a:r>
              <a:rPr lang="en-US" sz="1800" u="sng" dirty="0" smtClean="0">
                <a:solidFill>
                  <a:srgbClr val="002060"/>
                </a:solidFill>
                <a:latin typeface="Arial" pitchFamily="34" charset="0"/>
                <a:cs typeface="Arial" pitchFamily="34" charset="0"/>
              </a:rPr>
              <a:t>availability and accessibility </a:t>
            </a:r>
            <a:r>
              <a:rPr lang="en-US" sz="1800" dirty="0" smtClean="0">
                <a:solidFill>
                  <a:srgbClr val="002060"/>
                </a:solidFill>
                <a:latin typeface="Arial" pitchFamily="34" charset="0"/>
                <a:cs typeface="Arial" pitchFamily="34" charset="0"/>
              </a:rPr>
              <a:t>of data &amp; information about large-scale stressors, impacts to</a:t>
            </a:r>
            <a:r>
              <a:rPr lang="en-US" sz="1800" u="sng" dirty="0" smtClean="0">
                <a:solidFill>
                  <a:srgbClr val="002060"/>
                </a:solidFill>
                <a:latin typeface="Arial" pitchFamily="34" charset="0"/>
                <a:cs typeface="Arial" pitchFamily="34" charset="0"/>
              </a:rPr>
              <a:t> natural &amp; cultural resources,</a:t>
            </a:r>
            <a:r>
              <a:rPr lang="en-US" sz="1800" dirty="0" smtClean="0">
                <a:solidFill>
                  <a:srgbClr val="002060"/>
                </a:solidFill>
                <a:latin typeface="Arial" pitchFamily="34" charset="0"/>
                <a:cs typeface="Arial" pitchFamily="34" charset="0"/>
              </a:rPr>
              <a:t> management options </a:t>
            </a:r>
          </a:p>
          <a:p>
            <a:pPr>
              <a:spcBef>
                <a:spcPts val="0"/>
              </a:spcBef>
              <a:spcAft>
                <a:spcPts val="1800"/>
              </a:spcAft>
              <a:buClr>
                <a:schemeClr val="tx2"/>
              </a:buClr>
              <a:buSzPct val="100000"/>
              <a:buFont typeface="+mj-lt"/>
              <a:buAutoNum type="arabicPeriod"/>
            </a:pPr>
            <a:r>
              <a:rPr lang="en-US" sz="1800" dirty="0" smtClean="0">
                <a:solidFill>
                  <a:srgbClr val="002060"/>
                </a:solidFill>
                <a:latin typeface="Arial" pitchFamily="34" charset="0"/>
                <a:cs typeface="Arial" pitchFamily="34" charset="0"/>
              </a:rPr>
              <a:t>Promote identification, use and sharing of </a:t>
            </a:r>
            <a:r>
              <a:rPr lang="en-US" sz="1800" u="sng" dirty="0" smtClean="0">
                <a:solidFill>
                  <a:srgbClr val="002060"/>
                </a:solidFill>
                <a:latin typeface="Arial" pitchFamily="34" charset="0"/>
                <a:cs typeface="Arial" pitchFamily="34" charset="0"/>
              </a:rPr>
              <a:t>science, traditional ecological knowledge</a:t>
            </a:r>
            <a:r>
              <a:rPr lang="en-US" sz="1800" dirty="0" smtClean="0">
                <a:solidFill>
                  <a:srgbClr val="002060"/>
                </a:solidFill>
                <a:latin typeface="Arial" pitchFamily="34" charset="0"/>
                <a:cs typeface="Arial" pitchFamily="34" charset="0"/>
              </a:rPr>
              <a:t>, other  relevant information  </a:t>
            </a:r>
          </a:p>
          <a:p>
            <a:pPr>
              <a:spcBef>
                <a:spcPts val="0"/>
              </a:spcBef>
              <a:spcAft>
                <a:spcPts val="1800"/>
              </a:spcAft>
              <a:buClr>
                <a:schemeClr val="tx2"/>
              </a:buClr>
              <a:buSzPct val="100000"/>
              <a:buFont typeface="+mj-lt"/>
              <a:buAutoNum type="arabicPeriod"/>
            </a:pPr>
            <a:r>
              <a:rPr lang="en-US" sz="1800" dirty="0" smtClean="0">
                <a:solidFill>
                  <a:srgbClr val="002060"/>
                </a:solidFill>
                <a:latin typeface="Arial" pitchFamily="34" charset="0"/>
                <a:cs typeface="Arial" pitchFamily="34" charset="0"/>
              </a:rPr>
              <a:t>Promote </a:t>
            </a:r>
            <a:r>
              <a:rPr lang="en-US" sz="1800" u="sng" dirty="0" smtClean="0">
                <a:solidFill>
                  <a:srgbClr val="002060"/>
                </a:solidFill>
                <a:latin typeface="Arial" pitchFamily="34" charset="0"/>
                <a:cs typeface="Arial" pitchFamily="34" charset="0"/>
              </a:rPr>
              <a:t>coordination and efficiency </a:t>
            </a:r>
            <a:r>
              <a:rPr lang="en-US" sz="1800" dirty="0" smtClean="0">
                <a:solidFill>
                  <a:srgbClr val="002060"/>
                </a:solidFill>
                <a:latin typeface="Arial" pitchFamily="34" charset="0"/>
                <a:cs typeface="Arial" pitchFamily="34" charset="0"/>
              </a:rPr>
              <a:t>of efforts </a:t>
            </a:r>
          </a:p>
          <a:p>
            <a:pPr>
              <a:spcBef>
                <a:spcPts val="0"/>
              </a:spcBef>
              <a:spcAft>
                <a:spcPts val="1800"/>
              </a:spcAft>
              <a:buClr>
                <a:schemeClr val="tx2"/>
              </a:buClr>
              <a:buSzPct val="100000"/>
              <a:buFont typeface="+mj-lt"/>
              <a:buAutoNum type="arabicPeriod"/>
            </a:pPr>
            <a:r>
              <a:rPr lang="en-US" sz="1800" baseline="0" dirty="0" smtClean="0">
                <a:solidFill>
                  <a:srgbClr val="C00000"/>
                </a:solidFill>
                <a:latin typeface="Arial" pitchFamily="34" charset="0"/>
                <a:cs typeface="Arial" pitchFamily="34" charset="0"/>
              </a:rPr>
              <a:t>Promote awareness</a:t>
            </a:r>
            <a:r>
              <a:rPr lang="en-US" sz="1800" dirty="0" smtClean="0">
                <a:solidFill>
                  <a:srgbClr val="C00000"/>
                </a:solidFill>
                <a:latin typeface="Arial" pitchFamily="34" charset="0"/>
                <a:cs typeface="Arial" pitchFamily="34" charset="0"/>
              </a:rPr>
              <a:t> of effects climate change on </a:t>
            </a:r>
            <a:r>
              <a:rPr lang="en-US" sz="1800" u="sng" dirty="0" smtClean="0">
                <a:solidFill>
                  <a:srgbClr val="C00000"/>
                </a:solidFill>
                <a:latin typeface="Arial" pitchFamily="34" charset="0"/>
                <a:cs typeface="Arial" pitchFamily="34" charset="0"/>
              </a:rPr>
              <a:t>environment, cultures, economies</a:t>
            </a:r>
            <a:endParaRPr lang="en-US" sz="1800" u="sng" baseline="0" dirty="0" smtClean="0">
              <a:solidFill>
                <a:srgbClr val="C00000"/>
              </a:solidFill>
              <a:latin typeface="Arial" pitchFamily="34" charset="0"/>
              <a:cs typeface="Arial" pitchFamily="34" charset="0"/>
            </a:endParaRPr>
          </a:p>
          <a:p>
            <a:pPr marL="136525" indent="0">
              <a:buNone/>
            </a:pPr>
            <a:endParaRPr lang="en-US" sz="2000" dirty="0">
              <a:latin typeface="Arial" pitchFamily="34" charset="0"/>
              <a:cs typeface="Arial" pitchFamily="34" charset="0"/>
            </a:endParaRPr>
          </a:p>
        </p:txBody>
      </p:sp>
      <p:sp>
        <p:nvSpPr>
          <p:cNvPr id="3" name="TextBox 2"/>
          <p:cNvSpPr txBox="1"/>
          <p:nvPr/>
        </p:nvSpPr>
        <p:spPr>
          <a:xfrm>
            <a:off x="3276600" y="838200"/>
            <a:ext cx="2678810" cy="646331"/>
          </a:xfrm>
          <a:prstGeom prst="rect">
            <a:avLst/>
          </a:prstGeom>
          <a:noFill/>
        </p:spPr>
        <p:txBody>
          <a:bodyPr wrap="none" rtlCol="0">
            <a:spAutoFit/>
          </a:bodyPr>
          <a:lstStyle/>
          <a:p>
            <a:r>
              <a:rPr lang="en-US" sz="3600" b="1" dirty="0" smtClean="0">
                <a:solidFill>
                  <a:srgbClr val="990000"/>
                </a:solidFill>
              </a:rPr>
              <a:t>Seven Goals</a:t>
            </a:r>
            <a:r>
              <a:rPr lang="en-US" sz="2800" dirty="0" smtClean="0">
                <a:solidFill>
                  <a:srgbClr val="990000"/>
                </a:solidFill>
              </a:rPr>
              <a:t>:</a:t>
            </a:r>
            <a:r>
              <a:rPr lang="en-US" sz="2800" dirty="0" smtClean="0"/>
              <a:t> </a:t>
            </a:r>
            <a:endParaRPr lang="en-US" sz="28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50991"/>
            <a:ext cx="22098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7870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95741" y="4629150"/>
            <a:ext cx="2971800" cy="2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descr="G:\NPLCC General Information\Images of NPLCC\Science of the NPLC\Map-Wind2000_sma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770851">
            <a:off x="2286000" y="-1070265"/>
            <a:ext cx="3627437" cy="23622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76200"/>
            <a:ext cx="2206625"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247650" y="965156"/>
            <a:ext cx="8229600" cy="1143000"/>
          </a:xfrm>
        </p:spPr>
        <p:txBody>
          <a:bodyPr>
            <a:normAutofit fontScale="90000"/>
          </a:bodyPr>
          <a:lstStyle/>
          <a:p>
            <a:pPr algn="l"/>
            <a:r>
              <a:rPr lang="en-US" b="1" dirty="0">
                <a:solidFill>
                  <a:srgbClr val="C00000"/>
                </a:solidFill>
              </a:rPr>
              <a:t/>
            </a:r>
            <a:br>
              <a:rPr lang="en-US" b="1" dirty="0">
                <a:solidFill>
                  <a:srgbClr val="C00000"/>
                </a:solidFill>
              </a:rPr>
            </a:br>
            <a:r>
              <a:rPr lang="en-US" b="1" dirty="0" smtClean="0">
                <a:solidFill>
                  <a:srgbClr val="C00000"/>
                </a:solidFill>
              </a:rPr>
              <a:t>NPLCC Actions:</a:t>
            </a:r>
            <a:r>
              <a:rPr lang="en-US" sz="3600" b="1" dirty="0"/>
              <a:t/>
            </a:r>
            <a:br>
              <a:rPr lang="en-US" sz="3600" b="1" dirty="0"/>
            </a:br>
            <a:endParaRPr lang="en-US" b="1" dirty="0">
              <a:solidFill>
                <a:srgbClr val="C00000"/>
              </a:solidFill>
            </a:endParaRPr>
          </a:p>
        </p:txBody>
      </p:sp>
      <p:pic>
        <p:nvPicPr>
          <p:cNvPr id="6" name="Picture 2" descr="G:\NPLCC General Information\Images of NPLCC\People of the NPLCC\Brad Ryan.Chilkoot Eulacho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1407" y="990600"/>
            <a:ext cx="1676594" cy="22354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G:\NPLCC General Information\Images of NPLCC\Tribal_CulturalImagesNPLCC\AK totum.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66668" y="0"/>
            <a:ext cx="3524250" cy="11858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247650" y="1905000"/>
            <a:ext cx="8229600" cy="4525963"/>
          </a:xfrm>
        </p:spPr>
        <p:txBody>
          <a:bodyPr/>
          <a:lstStyle/>
          <a:p>
            <a:r>
              <a:rPr lang="en-US" dirty="0"/>
              <a:t>Convene Partners and Assess </a:t>
            </a:r>
            <a:r>
              <a:rPr lang="en-US" dirty="0" smtClean="0"/>
              <a:t>Needs</a:t>
            </a:r>
          </a:p>
          <a:p>
            <a:r>
              <a:rPr lang="en-US" dirty="0"/>
              <a:t>Fund Strategic </a:t>
            </a:r>
            <a:r>
              <a:rPr lang="en-US" dirty="0" smtClean="0"/>
              <a:t>Projects</a:t>
            </a:r>
          </a:p>
          <a:p>
            <a:r>
              <a:rPr lang="en-US" dirty="0"/>
              <a:t>Build </a:t>
            </a:r>
            <a:r>
              <a:rPr lang="en-US" dirty="0" smtClean="0"/>
              <a:t>Capacity</a:t>
            </a:r>
          </a:p>
          <a:p>
            <a:r>
              <a:rPr lang="en-US" dirty="0"/>
              <a:t>Communicate &amp; Share Information</a:t>
            </a:r>
            <a:endParaRPr lang="en-US" dirty="0" smtClean="0"/>
          </a:p>
          <a:p>
            <a:endParaRPr lang="en-US" dirty="0" smtClean="0"/>
          </a:p>
          <a:p>
            <a:pPr marL="0" indent="0">
              <a:buNone/>
            </a:pPr>
            <a:endParaRPr lang="en-US" dirty="0"/>
          </a:p>
        </p:txBody>
      </p:sp>
      <p:pic>
        <p:nvPicPr>
          <p:cNvPr id="13" name="Picture 3" descr="G:\NPLCC General Information\Images of NPLCC\People of the NPLCC\S-TEK Meetings\20140108_15Mankowski.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4800" y="4622223"/>
            <a:ext cx="2990941" cy="231261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8072" t="23893" r="7048"/>
          <a:stretch/>
        </p:blipFill>
        <p:spPr bwMode="auto">
          <a:xfrm>
            <a:off x="6267541" y="4333741"/>
            <a:ext cx="2967387" cy="3469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44404" y="3505200"/>
            <a:ext cx="807003" cy="814909"/>
          </a:xfrm>
          <a:prstGeom prst="rect">
            <a:avLst/>
          </a:prstGeom>
        </p:spPr>
      </p:pic>
      <p:pic>
        <p:nvPicPr>
          <p:cNvPr id="14" name="Picture 2" descr="G:\NPLCC General Information\Images of NPLCC\People of the NPLCC\Kids and red wood tree.an unwritten life.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rightnessContrast bright="28000"/>
                    </a14:imgEffect>
                  </a14:imgLayer>
                </a14:imgProps>
              </a:ext>
              <a:ext uri="{28A0092B-C50C-407E-A947-70E740481C1C}">
                <a14:useLocalDpi xmlns:a14="http://schemas.microsoft.com/office/drawing/2010/main" xmlns="" val="0"/>
              </a:ext>
            </a:extLst>
          </a:blip>
          <a:srcRect/>
          <a:stretch>
            <a:fillRect/>
          </a:stretch>
        </p:blipFill>
        <p:spPr bwMode="auto">
          <a:xfrm>
            <a:off x="7551407" y="3200400"/>
            <a:ext cx="1648648" cy="1109296"/>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9003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www.inforain.org/images/ctrf_relief.jpg"/>
          <p:cNvPicPr>
            <a:picLocks noGrp="1" noChangeAspect="1" noChangeArrowheads="1"/>
          </p:cNvPicPr>
          <p:nvPr>
            <p:ph idx="1"/>
          </p:nvPr>
        </p:nvPicPr>
        <p:blipFill>
          <a:blip r:embed="rId4" cstate="print"/>
          <a:srcRect/>
          <a:stretch>
            <a:fillRect/>
          </a:stretch>
        </p:blipFill>
        <p:spPr bwMode="auto">
          <a:xfrm rot="21214364">
            <a:off x="2512287" y="1882197"/>
            <a:ext cx="2517547" cy="4104436"/>
          </a:xfrm>
          <a:prstGeom prst="rect">
            <a:avLst/>
          </a:prstGeom>
          <a:noFill/>
        </p:spPr>
      </p:pic>
      <p:sp>
        <p:nvSpPr>
          <p:cNvPr id="3" name="Rectangle 2"/>
          <p:cNvSpPr/>
          <p:nvPr/>
        </p:nvSpPr>
        <p:spPr>
          <a:xfrm>
            <a:off x="190789" y="3829347"/>
            <a:ext cx="2438400" cy="2893100"/>
          </a:xfrm>
          <a:prstGeom prst="rect">
            <a:avLst/>
          </a:prstGeom>
        </p:spPr>
        <p:txBody>
          <a:bodyPr wrap="square">
            <a:spAutoFit/>
          </a:bodyPr>
          <a:lstStyle/>
          <a:p>
            <a:pPr marL="136525" lvl="0" indent="0">
              <a:buNone/>
            </a:pPr>
            <a:r>
              <a:rPr lang="en-US" sz="2600" b="1" u="sng" dirty="0" smtClean="0">
                <a:solidFill>
                  <a:srgbClr val="003300"/>
                </a:solidFill>
                <a:cs typeface="Arial" pitchFamily="34" charset="0"/>
              </a:rPr>
              <a:t>Federal</a:t>
            </a:r>
          </a:p>
          <a:p>
            <a:pPr marL="136525" lvl="0" indent="0">
              <a:buNone/>
            </a:pPr>
            <a:r>
              <a:rPr lang="en-US" sz="2600" dirty="0" smtClean="0">
                <a:solidFill>
                  <a:srgbClr val="003300"/>
                </a:solidFill>
                <a:cs typeface="Arial" pitchFamily="34" charset="0"/>
              </a:rPr>
              <a:t>FWS, USFS, BLM, NOAA, NRCS, EPA, NPS, USGS, BIA</a:t>
            </a:r>
          </a:p>
          <a:p>
            <a:pPr marL="136525"/>
            <a:r>
              <a:rPr lang="en-US" sz="2600" dirty="0">
                <a:cs typeface="Arial" pitchFamily="34" charset="0"/>
              </a:rPr>
              <a:t>CWS, DFO</a:t>
            </a:r>
          </a:p>
          <a:p>
            <a:pPr marL="136525" lvl="0" indent="0">
              <a:buNone/>
            </a:pPr>
            <a:endParaRPr lang="en-US" sz="2600" dirty="0">
              <a:solidFill>
                <a:srgbClr val="003300"/>
              </a:solidFill>
              <a:cs typeface="Arial" pitchFamily="34" charset="0"/>
            </a:endParaRPr>
          </a:p>
        </p:txBody>
      </p:sp>
      <p:sp>
        <p:nvSpPr>
          <p:cNvPr id="4" name="Rectangle 3"/>
          <p:cNvSpPr/>
          <p:nvPr/>
        </p:nvSpPr>
        <p:spPr>
          <a:xfrm>
            <a:off x="5077690" y="1828800"/>
            <a:ext cx="4038599" cy="4493538"/>
          </a:xfrm>
          <a:prstGeom prst="rect">
            <a:avLst/>
          </a:prstGeom>
        </p:spPr>
        <p:txBody>
          <a:bodyPr wrap="square">
            <a:spAutoFit/>
          </a:bodyPr>
          <a:lstStyle/>
          <a:p>
            <a:pPr marL="136525" indent="0">
              <a:buNone/>
            </a:pPr>
            <a:r>
              <a:rPr lang="en-US" sz="2600" b="1" u="sng" dirty="0" smtClean="0">
                <a:solidFill>
                  <a:srgbClr val="002060"/>
                </a:solidFill>
                <a:cs typeface="Arial" pitchFamily="34" charset="0"/>
              </a:rPr>
              <a:t>State/Provincial</a:t>
            </a:r>
          </a:p>
          <a:p>
            <a:pPr marL="136525" indent="0">
              <a:buNone/>
            </a:pPr>
            <a:r>
              <a:rPr lang="en-US" sz="2600" dirty="0" smtClean="0">
                <a:solidFill>
                  <a:srgbClr val="002060"/>
                </a:solidFill>
                <a:cs typeface="Arial" pitchFamily="34" charset="0"/>
              </a:rPr>
              <a:t>   4 States (AK, WA, OR, CA)</a:t>
            </a:r>
          </a:p>
          <a:p>
            <a:pPr marL="136525" indent="0">
              <a:buNone/>
            </a:pPr>
            <a:r>
              <a:rPr lang="en-US" sz="2600" dirty="0" smtClean="0">
                <a:solidFill>
                  <a:srgbClr val="002060"/>
                </a:solidFill>
                <a:cs typeface="Arial" pitchFamily="34" charset="0"/>
              </a:rPr>
              <a:t>   British Columbia</a:t>
            </a:r>
          </a:p>
          <a:p>
            <a:pPr marL="136525" indent="0">
              <a:buNone/>
            </a:pPr>
            <a:endParaRPr lang="en-US" sz="2600" dirty="0" smtClean="0">
              <a:solidFill>
                <a:schemeClr val="accent3">
                  <a:lumMod val="50000"/>
                </a:schemeClr>
              </a:solidFill>
              <a:cs typeface="Arial" pitchFamily="34" charset="0"/>
            </a:endParaRPr>
          </a:p>
          <a:p>
            <a:pPr marL="136525" indent="0">
              <a:buNone/>
            </a:pPr>
            <a:r>
              <a:rPr lang="en-US" sz="2600" b="1" u="sng" dirty="0" smtClean="0">
                <a:solidFill>
                  <a:srgbClr val="006600"/>
                </a:solidFill>
                <a:cs typeface="Arial" pitchFamily="34" charset="0"/>
              </a:rPr>
              <a:t>Partnerships:</a:t>
            </a:r>
          </a:p>
          <a:p>
            <a:pPr marL="136525" indent="0">
              <a:buNone/>
            </a:pPr>
            <a:r>
              <a:rPr lang="en-US" sz="2600" b="1" dirty="0">
                <a:solidFill>
                  <a:srgbClr val="006600"/>
                </a:solidFill>
                <a:cs typeface="Arial" pitchFamily="34" charset="0"/>
              </a:rPr>
              <a:t> </a:t>
            </a:r>
            <a:r>
              <a:rPr lang="en-US" sz="2600" b="1" dirty="0" smtClean="0">
                <a:solidFill>
                  <a:srgbClr val="006600"/>
                </a:solidFill>
                <a:cs typeface="Arial" pitchFamily="34" charset="0"/>
              </a:rPr>
              <a:t>  </a:t>
            </a:r>
            <a:r>
              <a:rPr lang="en-US" sz="2600" dirty="0" smtClean="0">
                <a:solidFill>
                  <a:srgbClr val="006600"/>
                </a:solidFill>
                <a:cs typeface="Arial" pitchFamily="34" charset="0"/>
              </a:rPr>
              <a:t>Pacific Coast J.V.</a:t>
            </a:r>
            <a:endParaRPr lang="en-US" sz="2000" dirty="0">
              <a:solidFill>
                <a:srgbClr val="006600"/>
              </a:solidFill>
              <a:cs typeface="Arial" pitchFamily="34" charset="0"/>
            </a:endParaRPr>
          </a:p>
          <a:p>
            <a:pPr marL="136525" indent="0">
              <a:buNone/>
            </a:pPr>
            <a:endParaRPr lang="en-US" sz="2600" dirty="0" smtClean="0">
              <a:solidFill>
                <a:schemeClr val="tx1">
                  <a:lumMod val="65000"/>
                  <a:lumOff val="35000"/>
                </a:schemeClr>
              </a:solidFill>
              <a:cs typeface="Arial" pitchFamily="34" charset="0"/>
            </a:endParaRPr>
          </a:p>
          <a:p>
            <a:pPr marL="136525" indent="0">
              <a:buNone/>
            </a:pPr>
            <a:r>
              <a:rPr lang="en-US" sz="2600" b="1" u="sng" dirty="0" smtClean="0">
                <a:solidFill>
                  <a:schemeClr val="tx1">
                    <a:lumMod val="65000"/>
                    <a:lumOff val="35000"/>
                  </a:schemeClr>
                </a:solidFill>
                <a:cs typeface="Arial" pitchFamily="34" charset="0"/>
              </a:rPr>
              <a:t>Science Orgs:</a:t>
            </a:r>
          </a:p>
          <a:p>
            <a:pPr marL="136525" indent="0">
              <a:buNone/>
            </a:pPr>
            <a:r>
              <a:rPr lang="en-US" sz="2600" dirty="0">
                <a:solidFill>
                  <a:schemeClr val="tx1">
                    <a:lumMod val="65000"/>
                    <a:lumOff val="35000"/>
                  </a:schemeClr>
                </a:solidFill>
                <a:cs typeface="Arial" pitchFamily="34" charset="0"/>
              </a:rPr>
              <a:t> </a:t>
            </a:r>
            <a:r>
              <a:rPr lang="en-US" sz="2600" dirty="0" smtClean="0">
                <a:solidFill>
                  <a:schemeClr val="tx1">
                    <a:lumMod val="65000"/>
                    <a:lumOff val="35000"/>
                  </a:schemeClr>
                </a:solidFill>
                <a:cs typeface="Arial" pitchFamily="34" charset="0"/>
              </a:rPr>
              <a:t>  </a:t>
            </a:r>
            <a:r>
              <a:rPr lang="en-US" sz="2600" dirty="0" smtClean="0">
                <a:solidFill>
                  <a:srgbClr val="FF0000"/>
                </a:solidFill>
                <a:cs typeface="Arial" pitchFamily="34" charset="0"/>
              </a:rPr>
              <a:t>CSC </a:t>
            </a:r>
            <a:r>
              <a:rPr lang="en-US" sz="2600" dirty="0">
                <a:solidFill>
                  <a:srgbClr val="FF0000"/>
                </a:solidFill>
                <a:cs typeface="Arial" pitchFamily="34" charset="0"/>
              </a:rPr>
              <a:t>(AK, NW, SW)</a:t>
            </a:r>
          </a:p>
          <a:p>
            <a:pPr marL="136525" indent="0">
              <a:buNone/>
            </a:pPr>
            <a:r>
              <a:rPr lang="en-US" sz="2600" dirty="0" smtClean="0">
                <a:solidFill>
                  <a:schemeClr val="tx1">
                    <a:lumMod val="65000"/>
                    <a:lumOff val="35000"/>
                  </a:schemeClr>
                </a:solidFill>
                <a:cs typeface="Arial" pitchFamily="34" charset="0"/>
              </a:rPr>
              <a:t>   NOAA </a:t>
            </a:r>
            <a:r>
              <a:rPr lang="en-US" sz="2600" dirty="0">
                <a:solidFill>
                  <a:schemeClr val="tx1">
                    <a:lumMod val="65000"/>
                    <a:lumOff val="35000"/>
                  </a:schemeClr>
                </a:solidFill>
                <a:cs typeface="Arial" pitchFamily="34" charset="0"/>
              </a:rPr>
              <a:t>RISAs</a:t>
            </a:r>
          </a:p>
          <a:p>
            <a:pPr marL="136525" indent="0">
              <a:buNone/>
            </a:pPr>
            <a:r>
              <a:rPr lang="en-US" sz="2600" dirty="0" smtClean="0">
                <a:solidFill>
                  <a:schemeClr val="tx1">
                    <a:lumMod val="65000"/>
                    <a:lumOff val="35000"/>
                  </a:schemeClr>
                </a:solidFill>
                <a:cs typeface="Arial" pitchFamily="34" charset="0"/>
              </a:rPr>
              <a:t>   Pac</a:t>
            </a:r>
            <a:r>
              <a:rPr lang="en-US" sz="2600" dirty="0">
                <a:solidFill>
                  <a:schemeClr val="tx1">
                    <a:lumMod val="65000"/>
                    <a:lumOff val="35000"/>
                  </a:schemeClr>
                </a:solidFill>
                <a:cs typeface="Arial" pitchFamily="34" charset="0"/>
              </a:rPr>
              <a:t>. Climate Impacts Con.</a:t>
            </a:r>
          </a:p>
        </p:txBody>
      </p:sp>
      <p:sp>
        <p:nvSpPr>
          <p:cNvPr id="2" name="TextBox 1"/>
          <p:cNvSpPr txBox="1"/>
          <p:nvPr/>
        </p:nvSpPr>
        <p:spPr>
          <a:xfrm>
            <a:off x="2057400" y="1103455"/>
            <a:ext cx="4946226" cy="584775"/>
          </a:xfrm>
          <a:prstGeom prst="rect">
            <a:avLst/>
          </a:prstGeom>
          <a:noFill/>
        </p:spPr>
        <p:txBody>
          <a:bodyPr wrap="none" rtlCol="0">
            <a:spAutoFit/>
          </a:bodyPr>
          <a:lstStyle/>
          <a:p>
            <a:r>
              <a:rPr lang="en-US" sz="3200" b="1" dirty="0" smtClean="0">
                <a:solidFill>
                  <a:srgbClr val="990000"/>
                </a:solidFill>
              </a:rPr>
              <a:t>Steering Committee Entities</a:t>
            </a:r>
            <a:endParaRPr lang="en-US" sz="3200" b="1" dirty="0">
              <a:solidFill>
                <a:srgbClr val="990000"/>
              </a:solidFill>
            </a:endParaRPr>
          </a:p>
        </p:txBody>
      </p:sp>
      <p:sp>
        <p:nvSpPr>
          <p:cNvPr id="5" name="Rectangle 4"/>
          <p:cNvSpPr/>
          <p:nvPr/>
        </p:nvSpPr>
        <p:spPr>
          <a:xfrm>
            <a:off x="6927" y="1736466"/>
            <a:ext cx="2286000" cy="2092881"/>
          </a:xfrm>
          <a:prstGeom prst="rect">
            <a:avLst/>
          </a:prstGeom>
        </p:spPr>
        <p:txBody>
          <a:bodyPr wrap="square">
            <a:spAutoFit/>
          </a:bodyPr>
          <a:lstStyle/>
          <a:p>
            <a:r>
              <a:rPr lang="en-US" sz="2600" b="1" u="sng" dirty="0" smtClean="0">
                <a:solidFill>
                  <a:schemeClr val="accent2">
                    <a:lumMod val="75000"/>
                  </a:schemeClr>
                </a:solidFill>
                <a:cs typeface="Arial" pitchFamily="34" charset="0"/>
              </a:rPr>
              <a:t>5 Tribes </a:t>
            </a:r>
            <a:r>
              <a:rPr lang="en-US" sz="2600" b="1" u="sng" dirty="0">
                <a:solidFill>
                  <a:schemeClr val="accent2">
                    <a:lumMod val="75000"/>
                  </a:schemeClr>
                </a:solidFill>
                <a:cs typeface="Arial" pitchFamily="34" charset="0"/>
              </a:rPr>
              <a:t>&amp; First </a:t>
            </a:r>
            <a:r>
              <a:rPr lang="en-US" sz="2600" b="1" u="sng" dirty="0" smtClean="0">
                <a:solidFill>
                  <a:schemeClr val="accent2">
                    <a:lumMod val="75000"/>
                  </a:schemeClr>
                </a:solidFill>
                <a:cs typeface="Arial" pitchFamily="34" charset="0"/>
              </a:rPr>
              <a:t>Nations</a:t>
            </a:r>
          </a:p>
          <a:p>
            <a:r>
              <a:rPr lang="en-US" sz="2600" dirty="0" smtClean="0">
                <a:solidFill>
                  <a:schemeClr val="accent2">
                    <a:lumMod val="75000"/>
                  </a:schemeClr>
                </a:solidFill>
                <a:cs typeface="Arial" pitchFamily="34" charset="0"/>
              </a:rPr>
              <a:t>AK, BC, WA, OR, CA</a:t>
            </a:r>
          </a:p>
          <a:p>
            <a:endParaRPr lang="en-US" sz="2600" dirty="0" smtClean="0">
              <a:solidFill>
                <a:srgbClr val="6A3602"/>
              </a:solidFill>
              <a:cs typeface="Arial" pitchFamily="34" charset="0"/>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76200"/>
            <a:ext cx="2206625"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9777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sp>
        <p:nvSpPr>
          <p:cNvPr id="2" name="Content Placeholder 1"/>
          <p:cNvSpPr>
            <a:spLocks noGrp="1"/>
          </p:cNvSpPr>
          <p:nvPr>
            <p:ph idx="1"/>
          </p:nvPr>
        </p:nvSpPr>
        <p:spPr>
          <a:xfrm>
            <a:off x="377535" y="1168826"/>
            <a:ext cx="6096000" cy="609600"/>
          </a:xfrm>
        </p:spPr>
        <p:txBody>
          <a:bodyPr/>
          <a:lstStyle/>
          <a:p>
            <a:pPr marL="0" indent="0" algn="ctr">
              <a:buNone/>
            </a:pPr>
            <a:r>
              <a:rPr lang="en-US" sz="3000" b="1" dirty="0" smtClean="0">
                <a:solidFill>
                  <a:srgbClr val="C00000"/>
                </a:solidFill>
                <a:latin typeface="Calibri" pitchFamily="34" charset="0"/>
                <a:cs typeface="Calibri" pitchFamily="34" charset="0"/>
              </a:rPr>
              <a:t>2013-2016 Science &amp; TEK Strategy</a:t>
            </a:r>
            <a:endParaRPr lang="en-US" sz="3000" b="1" dirty="0">
              <a:solidFill>
                <a:srgbClr val="C00000"/>
              </a:solidFill>
              <a:latin typeface="Calibri" pitchFamily="34" charset="0"/>
              <a:cs typeface="Calibri" pitchFamily="34" charset="0"/>
            </a:endParaRPr>
          </a:p>
          <a:p>
            <a:endParaRPr lang="en-US" dirty="0" smtClean="0"/>
          </a:p>
          <a:p>
            <a:endParaRPr lang="en-US" dirty="0"/>
          </a:p>
        </p:txBody>
      </p:sp>
      <p:sp>
        <p:nvSpPr>
          <p:cNvPr id="10" name="Text Placeholder 4"/>
          <p:cNvSpPr txBox="1">
            <a:spLocks/>
          </p:cNvSpPr>
          <p:nvPr/>
        </p:nvSpPr>
        <p:spPr>
          <a:xfrm>
            <a:off x="230381" y="1752600"/>
            <a:ext cx="3572691"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smtClean="0">
                <a:solidFill>
                  <a:schemeClr val="tx2"/>
                </a:solidFill>
              </a:rPr>
              <a:t>Priority Topics</a:t>
            </a:r>
            <a:endParaRPr lang="en-US" sz="2600" b="1" dirty="0">
              <a:solidFill>
                <a:schemeClr val="tx2"/>
              </a:solidFill>
            </a:endParaRPr>
          </a:p>
        </p:txBody>
      </p:sp>
      <p:sp>
        <p:nvSpPr>
          <p:cNvPr id="12" name="Content Placeholder 5"/>
          <p:cNvSpPr txBox="1">
            <a:spLocks/>
          </p:cNvSpPr>
          <p:nvPr/>
        </p:nvSpPr>
        <p:spPr>
          <a:xfrm>
            <a:off x="304800" y="2286000"/>
            <a:ext cx="4876800" cy="46482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Aft>
                <a:spcPts val="600"/>
              </a:spcAft>
              <a:buSzPct val="100000"/>
              <a:buFont typeface="+mj-lt"/>
              <a:buAutoNum type="alphaUcPeriod"/>
            </a:pPr>
            <a:r>
              <a:rPr lang="en-US" sz="2200" dirty="0" smtClean="0"/>
              <a:t>Effects of </a:t>
            </a:r>
            <a:r>
              <a:rPr lang="en-US" sz="2200" u="sng" dirty="0" smtClean="0"/>
              <a:t>hydrologic regime shifts</a:t>
            </a:r>
            <a:r>
              <a:rPr lang="en-US" sz="2200" dirty="0" smtClean="0"/>
              <a:t> on rivers, streams, and riparian corridors</a:t>
            </a:r>
          </a:p>
          <a:p>
            <a:pPr marL="514350" indent="-514350">
              <a:spcAft>
                <a:spcPts val="600"/>
              </a:spcAft>
              <a:buSzPct val="100000"/>
              <a:buFont typeface="+mj-lt"/>
              <a:buAutoNum type="alphaUcPeriod"/>
            </a:pPr>
            <a:r>
              <a:rPr lang="en-US" sz="2200" dirty="0" smtClean="0"/>
              <a:t>Effects of change in air temperature and precipitation on </a:t>
            </a:r>
            <a:r>
              <a:rPr lang="en-US" sz="2200" u="sng" dirty="0" smtClean="0"/>
              <a:t>forests</a:t>
            </a:r>
          </a:p>
          <a:p>
            <a:pPr marL="514350" indent="-514350">
              <a:spcAft>
                <a:spcPts val="600"/>
              </a:spcAft>
              <a:buSzPct val="100000"/>
              <a:buFont typeface="+mj-lt"/>
              <a:buAutoNum type="alphaUcPeriod"/>
            </a:pPr>
            <a:r>
              <a:rPr lang="en-US" sz="2200" b="1" dirty="0" smtClean="0">
                <a:solidFill>
                  <a:srgbClr val="FF0000"/>
                </a:solidFill>
              </a:rPr>
              <a:t>Effects of changes in </a:t>
            </a:r>
            <a:r>
              <a:rPr lang="en-US" sz="2200" b="1" u="sng" dirty="0" smtClean="0">
                <a:solidFill>
                  <a:srgbClr val="FF0000"/>
                </a:solidFill>
              </a:rPr>
              <a:t>sea levels and storms</a:t>
            </a:r>
            <a:r>
              <a:rPr lang="en-US" sz="2200" b="1" dirty="0" smtClean="0">
                <a:solidFill>
                  <a:srgbClr val="FF0000"/>
                </a:solidFill>
              </a:rPr>
              <a:t> on marine shorelines, the nearshore and estuaries</a:t>
            </a:r>
          </a:p>
          <a:p>
            <a:pPr marL="514350" indent="-514350">
              <a:spcAft>
                <a:spcPts val="600"/>
              </a:spcAft>
              <a:buSzPct val="100000"/>
              <a:buFont typeface="+mj-lt"/>
              <a:buAutoNum type="alphaUcPeriod"/>
            </a:pPr>
            <a:r>
              <a:rPr lang="en-US" sz="2200" dirty="0" smtClean="0"/>
              <a:t>Effects of the changes in the hydrologic regime on </a:t>
            </a:r>
            <a:r>
              <a:rPr lang="en-US" sz="2200" u="sng" dirty="0" smtClean="0"/>
              <a:t>anadromous fish</a:t>
            </a:r>
          </a:p>
          <a:p>
            <a:pPr marL="514350" indent="-514350">
              <a:spcAft>
                <a:spcPts val="600"/>
              </a:spcAft>
              <a:buSzPct val="100000"/>
              <a:buFont typeface="+mj-lt"/>
              <a:buAutoNum type="alphaUcPeriod"/>
            </a:pPr>
            <a:r>
              <a:rPr lang="en-US" sz="2200" u="sng" dirty="0" smtClean="0"/>
              <a:t>Invasive species, diseases, pests</a:t>
            </a:r>
            <a:r>
              <a:rPr lang="en-US" sz="2200" dirty="0" smtClean="0"/>
              <a:t> and their effects on biological communities</a:t>
            </a:r>
          </a:p>
          <a:p>
            <a:endParaRPr lang="en-US" sz="1800" dirty="0"/>
          </a:p>
        </p:txBody>
      </p:sp>
      <p:pic>
        <p:nvPicPr>
          <p:cNvPr id="14" name="Picture 13"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6" name="Table 15"/>
          <p:cNvGraphicFramePr>
            <a:graphicFrameLocks noGrp="1"/>
          </p:cNvGraphicFramePr>
          <p:nvPr>
            <p:extLst/>
          </p:nvPr>
        </p:nvGraphicFramePr>
        <p:xfrm>
          <a:off x="6292900" y="1219200"/>
          <a:ext cx="2626867" cy="2209800"/>
        </p:xfrm>
        <a:graphic>
          <a:graphicData uri="http://schemas.openxmlformats.org/drawingml/2006/table">
            <a:tbl>
              <a:tblPr firstRow="1" bandRow="1">
                <a:tableStyleId>{5C22544A-7EE6-4342-B048-85BDC9FD1C3A}</a:tableStyleId>
              </a:tblPr>
              <a:tblGrid>
                <a:gridCol w="437811"/>
                <a:gridCol w="525373"/>
                <a:gridCol w="575409"/>
                <a:gridCol w="575409"/>
                <a:gridCol w="512865"/>
              </a:tblGrid>
              <a:tr h="399424">
                <a:tc>
                  <a:txBody>
                    <a:bodyPr/>
                    <a:lstStyle/>
                    <a:p>
                      <a:endParaRPr lang="en-US" sz="1000" dirty="0"/>
                    </a:p>
                  </a:txBody>
                  <a:tcPr marL="68580" marR="68580" marT="60960" marB="60960">
                    <a:noFill/>
                  </a:tcPr>
                </a:tc>
                <a:tc gridSpan="4">
                  <a:txBody>
                    <a:bodyPr/>
                    <a:lstStyle/>
                    <a:p>
                      <a:r>
                        <a:rPr lang="en-US" sz="1700" dirty="0" smtClean="0">
                          <a:solidFill>
                            <a:schemeClr val="tx1"/>
                          </a:solidFill>
                          <a:latin typeface="Calibri" pitchFamily="34" charset="0"/>
                          <a:cs typeface="Calibri" pitchFamily="34" charset="0"/>
                        </a:rPr>
                        <a:t>Climate-related drivers</a:t>
                      </a:r>
                      <a:endParaRPr lang="en-US" sz="1700" dirty="0">
                        <a:solidFill>
                          <a:schemeClr val="tx1"/>
                        </a:solidFill>
                        <a:latin typeface="Calibri" pitchFamily="34" charset="0"/>
                        <a:cs typeface="Calibri" pitchFamily="34" charset="0"/>
                      </a:endParaRPr>
                    </a:p>
                  </a:txBody>
                  <a:tcPr marL="68580" marR="68580" marT="60960" marB="60960">
                    <a:solidFill>
                      <a:srgbClr val="D0D8E8"/>
                    </a:solidFill>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r>
              <a:tr h="638658">
                <a:tc rowSpan="3">
                  <a:txBody>
                    <a:bodyPr/>
                    <a:lstStyle/>
                    <a:p>
                      <a:pPr algn="ctr"/>
                      <a:r>
                        <a:rPr lang="en-US" sz="1800" b="1" dirty="0" smtClean="0">
                          <a:latin typeface="Calibri" pitchFamily="34" charset="0"/>
                          <a:cs typeface="Calibri" pitchFamily="34" charset="0"/>
                        </a:rPr>
                        <a:t>Valued resources</a:t>
                      </a:r>
                      <a:endParaRPr lang="en-US" sz="1800" b="1" dirty="0">
                        <a:latin typeface="Calibri" pitchFamily="34" charset="0"/>
                        <a:cs typeface="Calibri" pitchFamily="34" charset="0"/>
                      </a:endParaRPr>
                    </a:p>
                  </a:txBody>
                  <a:tcPr marL="68580" marR="68580" marT="60960" marB="60960" vert="vert270"/>
                </a:tc>
                <a:tc>
                  <a:txBody>
                    <a:bodyPr/>
                    <a:lstStyle/>
                    <a:p>
                      <a:endParaRPr lang="en-US" sz="1000" dirty="0"/>
                    </a:p>
                  </a:txBody>
                  <a:tcPr marL="68580" marR="68580" marT="60960" marB="60960">
                    <a:solidFill>
                      <a:srgbClr val="FFFF99"/>
                    </a:solidFill>
                  </a:tcPr>
                </a:tc>
                <a:tc>
                  <a:txBody>
                    <a:bodyPr/>
                    <a:lstStyle/>
                    <a:p>
                      <a:endParaRPr lang="en-US" sz="1000" dirty="0"/>
                    </a:p>
                  </a:txBody>
                  <a:tcPr marL="68580" marR="68580" marT="60960" marB="60960">
                    <a:solidFill>
                      <a:srgbClr val="FF6600"/>
                    </a:solidFill>
                  </a:tcPr>
                </a:tc>
                <a:tc>
                  <a:txBody>
                    <a:bodyPr/>
                    <a:lstStyle/>
                    <a:p>
                      <a:endParaRPr lang="en-US" sz="1000" dirty="0"/>
                    </a:p>
                  </a:txBody>
                  <a:tcPr marL="68580" marR="68580" marT="60960" marB="60960">
                    <a:solidFill>
                      <a:srgbClr val="00B050"/>
                    </a:solidFill>
                  </a:tcPr>
                </a:tc>
                <a:tc>
                  <a:txBody>
                    <a:bodyPr/>
                    <a:lstStyle/>
                    <a:p>
                      <a:endParaRPr lang="en-US" sz="1000" dirty="0"/>
                    </a:p>
                  </a:txBody>
                  <a:tcPr marL="68580" marR="68580" marT="60960" marB="60960">
                    <a:solidFill>
                      <a:srgbClr val="FFFF99"/>
                    </a:solidFill>
                  </a:tcPr>
                </a:tc>
              </a:tr>
              <a:tr h="638658">
                <a:tc vMerge="1">
                  <a:txBody>
                    <a:bodyPr/>
                    <a:lstStyle/>
                    <a:p>
                      <a:endParaRPr lang="en-US" sz="1000" dirty="0"/>
                    </a:p>
                  </a:txBody>
                  <a:tcPr/>
                </a:tc>
                <a:tc>
                  <a:txBody>
                    <a:bodyPr/>
                    <a:lstStyle/>
                    <a:p>
                      <a:endParaRPr lang="en-US" sz="1000" dirty="0"/>
                    </a:p>
                  </a:txBody>
                  <a:tcPr marL="68580" marR="68580" marT="60960" marB="60960">
                    <a:solidFill>
                      <a:srgbClr val="92D050"/>
                    </a:solidFill>
                  </a:tcPr>
                </a:tc>
                <a:tc>
                  <a:txBody>
                    <a:bodyPr/>
                    <a:lstStyle/>
                    <a:p>
                      <a:endParaRPr lang="en-US" sz="1000" dirty="0"/>
                    </a:p>
                  </a:txBody>
                  <a:tcPr marL="68580" marR="68580" marT="60960" marB="60960">
                    <a:solidFill>
                      <a:srgbClr val="FF3300"/>
                    </a:solidFill>
                  </a:tcPr>
                </a:tc>
                <a:tc>
                  <a:txBody>
                    <a:bodyPr/>
                    <a:lstStyle/>
                    <a:p>
                      <a:endParaRPr lang="en-US" sz="1000" dirty="0"/>
                    </a:p>
                  </a:txBody>
                  <a:tcPr marL="68580" marR="68580" marT="60960" marB="60960">
                    <a:solidFill>
                      <a:srgbClr val="FFCC66"/>
                    </a:solidFill>
                  </a:tcPr>
                </a:tc>
                <a:tc>
                  <a:txBody>
                    <a:bodyPr/>
                    <a:lstStyle/>
                    <a:p>
                      <a:endParaRPr lang="en-US" sz="1000" dirty="0"/>
                    </a:p>
                  </a:txBody>
                  <a:tcPr marL="68580" marR="68580" marT="60960" marB="60960">
                    <a:solidFill>
                      <a:srgbClr val="CCFF99"/>
                    </a:solidFill>
                  </a:tcPr>
                </a:tc>
              </a:tr>
              <a:tr h="533060">
                <a:tc vMerge="1">
                  <a:txBody>
                    <a:bodyPr/>
                    <a:lstStyle/>
                    <a:p>
                      <a:endParaRPr lang="en-US" sz="1000" dirty="0"/>
                    </a:p>
                  </a:txBody>
                  <a:tcPr/>
                </a:tc>
                <a:tc>
                  <a:txBody>
                    <a:bodyPr/>
                    <a:lstStyle/>
                    <a:p>
                      <a:endParaRPr lang="en-US" sz="1000" dirty="0"/>
                    </a:p>
                  </a:txBody>
                  <a:tcPr marL="68580" marR="68580" marT="60960" marB="60960">
                    <a:solidFill>
                      <a:srgbClr val="99FF99"/>
                    </a:solidFill>
                  </a:tcPr>
                </a:tc>
                <a:tc>
                  <a:txBody>
                    <a:bodyPr/>
                    <a:lstStyle/>
                    <a:p>
                      <a:endParaRPr lang="en-US" sz="1000" dirty="0"/>
                    </a:p>
                  </a:txBody>
                  <a:tcPr marL="68580" marR="68580" marT="60960" marB="60960">
                    <a:solidFill>
                      <a:srgbClr val="FFFF99"/>
                    </a:solidFill>
                  </a:tcPr>
                </a:tc>
                <a:tc>
                  <a:txBody>
                    <a:bodyPr/>
                    <a:lstStyle/>
                    <a:p>
                      <a:endParaRPr lang="en-US" sz="1000" dirty="0"/>
                    </a:p>
                  </a:txBody>
                  <a:tcPr marL="68580" marR="68580" marT="60960" marB="60960">
                    <a:solidFill>
                      <a:srgbClr val="FF0000"/>
                    </a:solidFill>
                  </a:tcPr>
                </a:tc>
                <a:tc>
                  <a:txBody>
                    <a:bodyPr/>
                    <a:lstStyle/>
                    <a:p>
                      <a:endParaRPr lang="en-US" sz="1000" dirty="0"/>
                    </a:p>
                  </a:txBody>
                  <a:tcPr marL="68580" marR="68580" marT="60960" marB="60960">
                    <a:solidFill>
                      <a:srgbClr val="FF9966"/>
                    </a:solidFill>
                  </a:tcPr>
                </a:tc>
              </a:tr>
            </a:tbl>
          </a:graphicData>
        </a:graphic>
      </p:graphicFrame>
      <p:sp>
        <p:nvSpPr>
          <p:cNvPr id="17" name="Down Arrow 16"/>
          <p:cNvSpPr/>
          <p:nvPr/>
        </p:nvSpPr>
        <p:spPr>
          <a:xfrm>
            <a:off x="7606334" y="3723075"/>
            <a:ext cx="268734" cy="685800"/>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Content Placeholder 3" descr="C:\Users\Karen\AppData\Local\Microsoft\Windows\Temporary Internet Files\Content.IE5\AM1I8PN9\MC900391170[1].wmf"/>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705600" y="3730542"/>
            <a:ext cx="714147" cy="72684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0" name="Chart 19"/>
          <p:cNvGraphicFramePr>
            <a:graphicFrameLocks/>
          </p:cNvGraphicFramePr>
          <p:nvPr>
            <p:extLst/>
          </p:nvPr>
        </p:nvGraphicFramePr>
        <p:xfrm>
          <a:off x="6015225" y="4588030"/>
          <a:ext cx="2913484" cy="223653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5505435" y="3781363"/>
            <a:ext cx="1237583" cy="646331"/>
          </a:xfrm>
          <a:prstGeom prst="rect">
            <a:avLst/>
          </a:prstGeom>
          <a:noFill/>
        </p:spPr>
        <p:txBody>
          <a:bodyPr wrap="none" rtlCol="0">
            <a:spAutoFit/>
          </a:bodyPr>
          <a:lstStyle/>
          <a:p>
            <a:pPr algn="ctr"/>
            <a:r>
              <a:rPr lang="en-US" b="1" dirty="0" smtClean="0">
                <a:solidFill>
                  <a:schemeClr val="accent6">
                    <a:lumMod val="75000"/>
                  </a:schemeClr>
                </a:solidFill>
              </a:rPr>
              <a:t>Evaluation </a:t>
            </a:r>
          </a:p>
          <a:p>
            <a:pPr algn="ctr"/>
            <a:r>
              <a:rPr lang="en-US" b="1" dirty="0" smtClean="0">
                <a:solidFill>
                  <a:schemeClr val="accent6">
                    <a:lumMod val="75000"/>
                  </a:schemeClr>
                </a:solidFill>
              </a:rPr>
              <a:t>Criteria</a:t>
            </a:r>
            <a:endParaRPr lang="en-US" b="1" dirty="0">
              <a:solidFill>
                <a:schemeClr val="accent6">
                  <a:lumMod val="75000"/>
                </a:schemeClr>
              </a:solidFill>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4987" y="35859"/>
            <a:ext cx="2206625"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3855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2401" y="1752600"/>
            <a:ext cx="3962399" cy="4717473"/>
          </a:xfrm>
        </p:spPr>
        <p:txBody>
          <a:bodyPr>
            <a:normAutofit/>
          </a:bodyPr>
          <a:lstStyle/>
          <a:p>
            <a:r>
              <a:rPr lang="en-US" sz="3600" b="1" dirty="0" smtClean="0">
                <a:solidFill>
                  <a:schemeClr val="accent6">
                    <a:lumMod val="50000"/>
                  </a:schemeClr>
                </a:solidFill>
              </a:rPr>
              <a:t>What are LCCs? </a:t>
            </a:r>
          </a:p>
          <a:p>
            <a:pPr marL="0" indent="0">
              <a:buNone/>
            </a:pPr>
            <a:endParaRPr lang="en-US" sz="1600" b="1" dirty="0" smtClean="0">
              <a:solidFill>
                <a:schemeClr val="accent6">
                  <a:lumMod val="50000"/>
                </a:schemeClr>
              </a:solidFill>
            </a:endParaRPr>
          </a:p>
          <a:p>
            <a:r>
              <a:rPr lang="en-US" sz="3600" b="1" dirty="0" smtClean="0">
                <a:solidFill>
                  <a:schemeClr val="accent6">
                    <a:lumMod val="50000"/>
                  </a:schemeClr>
                </a:solidFill>
              </a:rPr>
              <a:t>North Pacific LCC</a:t>
            </a:r>
          </a:p>
          <a:p>
            <a:pPr lvl="1"/>
            <a:r>
              <a:rPr lang="en-US" b="1" dirty="0" smtClean="0">
                <a:solidFill>
                  <a:schemeClr val="accent6">
                    <a:lumMod val="50000"/>
                  </a:schemeClr>
                </a:solidFill>
              </a:rPr>
              <a:t>How we’re organized</a:t>
            </a:r>
          </a:p>
          <a:p>
            <a:pPr lvl="1"/>
            <a:r>
              <a:rPr lang="en-US" b="1" dirty="0" smtClean="0">
                <a:solidFill>
                  <a:schemeClr val="accent6">
                    <a:lumMod val="50000"/>
                  </a:schemeClr>
                </a:solidFill>
              </a:rPr>
              <a:t>What we do</a:t>
            </a:r>
          </a:p>
          <a:p>
            <a:pPr marL="457200" lvl="1" indent="0">
              <a:buNone/>
            </a:pPr>
            <a:endParaRPr lang="en-US" dirty="0" smtClean="0"/>
          </a:p>
          <a:p>
            <a:endParaRPr lang="en-US" sz="3600" dirty="0" smtClean="0"/>
          </a:p>
          <a:p>
            <a:pPr marL="0" indent="0">
              <a:buNone/>
            </a:pPr>
            <a:endParaRPr lang="en-US" sz="3600" dirty="0">
              <a:solidFill>
                <a:srgbClr val="990000"/>
              </a:solidFill>
            </a:endParaRPr>
          </a:p>
        </p:txBody>
      </p:sp>
      <p:sp>
        <p:nvSpPr>
          <p:cNvPr id="8"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9" name="Picture 8"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0"/>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endParaRPr lang="en-US" dirty="0"/>
          </a:p>
        </p:txBody>
      </p:sp>
      <p:pic>
        <p:nvPicPr>
          <p:cNvPr id="11" name="Picture 10" descr="nplcc-logo.png"/>
          <p:cNvPicPr>
            <a:picLocks noChangeAspect="1"/>
          </p:cNvPicPr>
          <p:nvPr/>
        </p:nvPicPr>
        <p:blipFill>
          <a:blip r:embed="rId4" cstate="print"/>
          <a:stretch>
            <a:fillRect/>
          </a:stretch>
        </p:blipFill>
        <p:spPr>
          <a:xfrm>
            <a:off x="381000" y="41717"/>
            <a:ext cx="2209800" cy="11049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0" y="4286771"/>
            <a:ext cx="3095806" cy="2058711"/>
          </a:xfrm>
          <a:prstGeom prst="rect">
            <a:avLst/>
          </a:prstGeom>
          <a:ln w="3175">
            <a:solidFill>
              <a:schemeClr val="tx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95686" y="5230073"/>
            <a:ext cx="2356654" cy="1569569"/>
          </a:xfrm>
          <a:prstGeom prst="rect">
            <a:avLst/>
          </a:prstGeom>
          <a:ln w="3175">
            <a:solidFill>
              <a:schemeClr val="tx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97952" y="3505200"/>
            <a:ext cx="2646048" cy="1395790"/>
          </a:xfrm>
          <a:prstGeom prst="rect">
            <a:avLst/>
          </a:prstGeom>
          <a:ln w="3175">
            <a:solidFill>
              <a:schemeClr val="tx1"/>
            </a:solidFill>
          </a:ln>
        </p:spPr>
      </p:pic>
      <p:pic>
        <p:nvPicPr>
          <p:cNvPr id="14" name="Picture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68659" y="1050979"/>
            <a:ext cx="2515471" cy="1886603"/>
          </a:xfrm>
          <a:prstGeom prst="rect">
            <a:avLst/>
          </a:prstGeom>
          <a:ln w="3175">
            <a:solidFill>
              <a:schemeClr val="tx1"/>
            </a:solidFill>
          </a:ln>
        </p:spPr>
      </p:pic>
      <p:pic>
        <p:nvPicPr>
          <p:cNvPr id="15" name="Picture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663659" y="2260102"/>
            <a:ext cx="2478125" cy="1697586"/>
          </a:xfrm>
          <a:prstGeom prst="rect">
            <a:avLst/>
          </a:prstGeom>
          <a:ln w="3175">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sp>
        <p:nvSpPr>
          <p:cNvPr id="2" name="Content Placeholder 1"/>
          <p:cNvSpPr>
            <a:spLocks noGrp="1"/>
          </p:cNvSpPr>
          <p:nvPr>
            <p:ph idx="1"/>
          </p:nvPr>
        </p:nvSpPr>
        <p:spPr>
          <a:xfrm>
            <a:off x="1371600" y="1066800"/>
            <a:ext cx="6096000" cy="609600"/>
          </a:xfrm>
        </p:spPr>
        <p:txBody>
          <a:bodyPr/>
          <a:lstStyle/>
          <a:p>
            <a:pPr marL="0" indent="0" algn="ctr">
              <a:buNone/>
            </a:pPr>
            <a:r>
              <a:rPr lang="en-US" sz="3000" b="1" dirty="0">
                <a:solidFill>
                  <a:srgbClr val="C00000"/>
                </a:solidFill>
                <a:latin typeface="Calibri" pitchFamily="34" charset="0"/>
                <a:cs typeface="Calibri" pitchFamily="34" charset="0"/>
              </a:rPr>
              <a:t>4</a:t>
            </a:r>
            <a:r>
              <a:rPr lang="en-US" sz="3000" b="1" dirty="0" smtClean="0">
                <a:solidFill>
                  <a:srgbClr val="C00000"/>
                </a:solidFill>
                <a:latin typeface="Calibri" pitchFamily="34" charset="0"/>
                <a:cs typeface="Calibri" pitchFamily="34" charset="0"/>
              </a:rPr>
              <a:t>-year Science &amp; TEK Strategy</a:t>
            </a:r>
            <a:endParaRPr lang="en-US" sz="3000" b="1" dirty="0">
              <a:solidFill>
                <a:srgbClr val="C00000"/>
              </a:solidFill>
              <a:latin typeface="Calibri" pitchFamily="34" charset="0"/>
              <a:cs typeface="Calibri" pitchFamily="34" charset="0"/>
            </a:endParaRPr>
          </a:p>
          <a:p>
            <a:endParaRPr lang="en-US" dirty="0" smtClean="0"/>
          </a:p>
          <a:p>
            <a:endParaRPr lang="en-US" dirty="0"/>
          </a:p>
        </p:txBody>
      </p:sp>
      <p:sp>
        <p:nvSpPr>
          <p:cNvPr id="8" name="Text Placeholder 3"/>
          <p:cNvSpPr txBox="1">
            <a:spLocks/>
          </p:cNvSpPr>
          <p:nvPr/>
        </p:nvSpPr>
        <p:spPr>
          <a:xfrm>
            <a:off x="655320" y="1676400"/>
            <a:ext cx="2971800"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smtClean="0">
                <a:solidFill>
                  <a:schemeClr val="tx2"/>
                </a:solidFill>
              </a:rPr>
              <a:t>Guiding Principles</a:t>
            </a:r>
            <a:endParaRPr lang="en-US" sz="2600" b="1" dirty="0">
              <a:solidFill>
                <a:schemeClr val="tx2"/>
              </a:solidFill>
            </a:endParaRPr>
          </a:p>
        </p:txBody>
      </p:sp>
      <p:sp>
        <p:nvSpPr>
          <p:cNvPr id="10" name="Text Placeholder 4"/>
          <p:cNvSpPr txBox="1">
            <a:spLocks/>
          </p:cNvSpPr>
          <p:nvPr/>
        </p:nvSpPr>
        <p:spPr>
          <a:xfrm>
            <a:off x="685800" y="1447800"/>
            <a:ext cx="3572691"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b="1" dirty="0">
              <a:solidFill>
                <a:srgbClr val="003300"/>
              </a:solidFill>
            </a:endParaRPr>
          </a:p>
        </p:txBody>
      </p:sp>
      <p:sp>
        <p:nvSpPr>
          <p:cNvPr id="11" name="Content Placeholder 2"/>
          <p:cNvSpPr txBox="1">
            <a:spLocks/>
          </p:cNvSpPr>
          <p:nvPr/>
        </p:nvSpPr>
        <p:spPr>
          <a:xfrm>
            <a:off x="380999" y="2211355"/>
            <a:ext cx="6781801" cy="434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sz="2100" dirty="0" smtClean="0"/>
              <a:t>Focus availability and effectiveness of climate change </a:t>
            </a:r>
            <a:r>
              <a:rPr lang="en-US" sz="2100" u="sng" dirty="0" smtClean="0"/>
              <a:t>adaptation and mitigation </a:t>
            </a:r>
            <a:r>
              <a:rPr lang="en-US" sz="2100" dirty="0" smtClean="0"/>
              <a:t>response actions</a:t>
            </a:r>
          </a:p>
          <a:p>
            <a:pPr>
              <a:spcAft>
                <a:spcPts val="1200"/>
              </a:spcAft>
            </a:pPr>
            <a:r>
              <a:rPr lang="en-US" sz="2100" b="1" dirty="0" smtClean="0">
                <a:solidFill>
                  <a:srgbClr val="FF0000"/>
                </a:solidFill>
                <a:cs typeface="Arial" charset="0"/>
              </a:rPr>
              <a:t>Focus facilitating </a:t>
            </a:r>
            <a:r>
              <a:rPr lang="en-US" sz="2100" b="1" u="sng" dirty="0" smtClean="0">
                <a:solidFill>
                  <a:srgbClr val="FF0000"/>
                </a:solidFill>
                <a:cs typeface="Arial" charset="0"/>
              </a:rPr>
              <a:t>coordination</a:t>
            </a:r>
            <a:r>
              <a:rPr lang="en-US" sz="2100" b="1" dirty="0" smtClean="0">
                <a:solidFill>
                  <a:srgbClr val="FF0000"/>
                </a:solidFill>
                <a:cs typeface="Arial" charset="0"/>
              </a:rPr>
              <a:t>, </a:t>
            </a:r>
            <a:r>
              <a:rPr lang="en-US" sz="2100" b="1" u="sng" dirty="0" smtClean="0">
                <a:solidFill>
                  <a:srgbClr val="FF0000"/>
                </a:solidFill>
                <a:cs typeface="Arial" charset="0"/>
              </a:rPr>
              <a:t>collaboration</a:t>
            </a:r>
            <a:r>
              <a:rPr lang="en-US" sz="2100" b="1" dirty="0" smtClean="0">
                <a:solidFill>
                  <a:srgbClr val="FF0000"/>
                </a:solidFill>
                <a:cs typeface="Arial" charset="0"/>
              </a:rPr>
              <a:t>, capacity building, and developing or assisting with </a:t>
            </a:r>
            <a:r>
              <a:rPr lang="en-US" sz="2100" b="1" u="sng" dirty="0" smtClean="0">
                <a:solidFill>
                  <a:srgbClr val="FF0000"/>
                </a:solidFill>
                <a:cs typeface="Arial" charset="0"/>
              </a:rPr>
              <a:t>tools for decision-makers</a:t>
            </a:r>
            <a:endParaRPr lang="en-US" sz="2100" b="1" u="sng" dirty="0" smtClean="0">
              <a:solidFill>
                <a:srgbClr val="FF0000"/>
              </a:solidFill>
            </a:endParaRPr>
          </a:p>
          <a:p>
            <a:pPr>
              <a:spcAft>
                <a:spcPts val="1200"/>
              </a:spcAft>
            </a:pPr>
            <a:r>
              <a:rPr lang="en-US" sz="2100" dirty="0" smtClean="0">
                <a:cs typeface="Arial" charset="0"/>
              </a:rPr>
              <a:t>Identify and promote opportunities to use </a:t>
            </a:r>
            <a:r>
              <a:rPr lang="en-US" sz="2100" u="sng" dirty="0" smtClean="0">
                <a:cs typeface="Arial" charset="0"/>
              </a:rPr>
              <a:t>Traditional Ecological Knowledge</a:t>
            </a:r>
          </a:p>
          <a:p>
            <a:pPr>
              <a:spcAft>
                <a:spcPts val="1200"/>
              </a:spcAft>
            </a:pPr>
            <a:r>
              <a:rPr lang="en-US" sz="2100" dirty="0" smtClean="0">
                <a:cs typeface="Arial" charset="0"/>
              </a:rPr>
              <a:t>Promote and facilitate consideration of connections and </a:t>
            </a:r>
            <a:r>
              <a:rPr lang="en-US" sz="2100" u="sng" dirty="0" smtClean="0">
                <a:cs typeface="Arial" charset="0"/>
              </a:rPr>
              <a:t>interactions between ecosystems</a:t>
            </a:r>
          </a:p>
          <a:p>
            <a:pPr>
              <a:spcAft>
                <a:spcPts val="1200"/>
              </a:spcAft>
            </a:pPr>
            <a:endParaRPr lang="en-US" sz="1800" dirty="0" smtClean="0"/>
          </a:p>
          <a:p>
            <a:endParaRPr lang="en-US" sz="1800" dirty="0"/>
          </a:p>
        </p:txBody>
      </p:sp>
      <p:pic>
        <p:nvPicPr>
          <p:cNvPr id="14" name="Picture 13"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4987" y="35859"/>
            <a:ext cx="2206625"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Totem.jpg"/>
          <p:cNvPicPr>
            <a:picLocks noChangeAspect="1"/>
          </p:cNvPicPr>
          <p:nvPr/>
        </p:nvPicPr>
        <p:blipFill>
          <a:blip r:embed="rId5" cstate="print"/>
          <a:stretch>
            <a:fillRect/>
          </a:stretch>
        </p:blipFill>
        <p:spPr>
          <a:xfrm rot="21435815">
            <a:off x="7217278" y="2782393"/>
            <a:ext cx="1840578" cy="4027654"/>
          </a:xfrm>
          <a:prstGeom prst="rect">
            <a:avLst/>
          </a:prstGeom>
        </p:spPr>
      </p:pic>
    </p:spTree>
    <p:extLst>
      <p:ext uri="{BB962C8B-B14F-4D97-AF65-F5344CB8AC3E}">
        <p14:creationId xmlns:p14="http://schemas.microsoft.com/office/powerpoint/2010/main" xmlns="" val="4252930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85800" y="1219200"/>
            <a:ext cx="7465185" cy="523220"/>
          </a:xfrm>
          <a:prstGeom prst="rect">
            <a:avLst/>
          </a:prstGeom>
          <a:noFill/>
        </p:spPr>
        <p:txBody>
          <a:bodyPr wrap="none" rtlCol="0">
            <a:spAutoFit/>
          </a:bodyPr>
          <a:lstStyle/>
          <a:p>
            <a:r>
              <a:rPr lang="en-US" sz="2800" b="1" dirty="0" smtClean="0">
                <a:solidFill>
                  <a:srgbClr val="C00000"/>
                </a:solidFill>
              </a:rPr>
              <a:t>Draft S-TEK Strategy Implementation Plan:  2015 </a:t>
            </a:r>
            <a:endParaRPr lang="en-US" sz="2800" b="1" dirty="0">
              <a:solidFill>
                <a:srgbClr val="C00000"/>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4987" y="35859"/>
            <a:ext cx="2206625"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Content Placeholder 11"/>
          <p:cNvSpPr txBox="1">
            <a:spLocks noGrp="1"/>
          </p:cNvSpPr>
          <p:nvPr>
            <p:ph idx="1"/>
          </p:nvPr>
        </p:nvSpPr>
        <p:spPr>
          <a:xfrm>
            <a:off x="457200" y="1742420"/>
            <a:ext cx="8229600" cy="830997"/>
          </a:xfrm>
          <a:prstGeom prst="rect">
            <a:avLst/>
          </a:prstGeom>
          <a:noFill/>
        </p:spPr>
        <p:txBody>
          <a:bodyPr wrap="square" rtlCol="0">
            <a:spAutoFit/>
          </a:bodyPr>
          <a:lstStyle/>
          <a:p>
            <a:pPr marL="0" indent="0">
              <a:buNone/>
            </a:pPr>
            <a:r>
              <a:rPr lang="en-US" sz="2400" b="1" dirty="0" smtClean="0">
                <a:solidFill>
                  <a:schemeClr val="tx2"/>
                </a:solidFill>
              </a:rPr>
              <a:t>Note: All NPLCC-funded activities should have management application and broader implications or lessons</a:t>
            </a:r>
            <a:endParaRPr lang="en-US" sz="2400" b="1" dirty="0">
              <a:solidFill>
                <a:schemeClr val="tx2"/>
              </a:solidFill>
            </a:endParaRPr>
          </a:p>
        </p:txBody>
      </p:sp>
      <p:sp>
        <p:nvSpPr>
          <p:cNvPr id="14" name="Content Placeholder 2"/>
          <p:cNvSpPr txBox="1">
            <a:spLocks/>
          </p:cNvSpPr>
          <p:nvPr/>
        </p:nvSpPr>
        <p:spPr>
          <a:xfrm>
            <a:off x="457200" y="2754952"/>
            <a:ext cx="8458200" cy="4103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en-US" sz="2200" dirty="0" smtClean="0"/>
              <a:t>Data and information sharing and synthesis </a:t>
            </a:r>
          </a:p>
          <a:p>
            <a:pPr marL="457200" indent="-457200">
              <a:spcBef>
                <a:spcPts val="600"/>
              </a:spcBef>
              <a:spcAft>
                <a:spcPts val="600"/>
              </a:spcAft>
              <a:buFont typeface="+mj-lt"/>
              <a:buAutoNum type="arabicPeriod"/>
            </a:pPr>
            <a:r>
              <a:rPr lang="en-US" sz="2200" dirty="0" smtClean="0"/>
              <a:t>Support the use of vulnerability assessments / resilience studies in  adaptation planning and implementation</a:t>
            </a:r>
          </a:p>
          <a:p>
            <a:pPr marL="457200" indent="-457200">
              <a:spcBef>
                <a:spcPts val="600"/>
              </a:spcBef>
              <a:spcAft>
                <a:spcPts val="600"/>
              </a:spcAft>
              <a:buFont typeface="+mj-lt"/>
              <a:buAutoNum type="arabicPeriod"/>
            </a:pPr>
            <a:r>
              <a:rPr lang="en-US" sz="2200" dirty="0" smtClean="0"/>
              <a:t>Conduct, support, or facilitate landscape-scale conservation planning exercise(s) in a particular geography or region </a:t>
            </a:r>
          </a:p>
          <a:p>
            <a:pPr marL="457200" indent="-457200">
              <a:spcBef>
                <a:spcPts val="600"/>
              </a:spcBef>
              <a:spcAft>
                <a:spcPts val="600"/>
              </a:spcAft>
              <a:buFont typeface="+mj-lt"/>
              <a:buAutoNum type="arabicPeriod"/>
            </a:pPr>
            <a:r>
              <a:rPr lang="en-US" sz="2200" dirty="0" smtClean="0"/>
              <a:t>Improve information on how climate change and associated adaptation actions will affect linkages between ecological and human resources</a:t>
            </a:r>
          </a:p>
          <a:p>
            <a:pPr marL="457200" lvl="1" indent="0">
              <a:buNone/>
            </a:pPr>
            <a:endParaRPr lang="en-US" sz="1800" dirty="0" smtClean="0"/>
          </a:p>
        </p:txBody>
      </p:sp>
      <p:sp>
        <p:nvSpPr>
          <p:cNvPr id="3" name="TextBox 2"/>
          <p:cNvSpPr txBox="1"/>
          <p:nvPr/>
        </p:nvSpPr>
        <p:spPr>
          <a:xfrm>
            <a:off x="534987" y="6096000"/>
            <a:ext cx="7349512" cy="461665"/>
          </a:xfrm>
          <a:prstGeom prst="rect">
            <a:avLst/>
          </a:prstGeom>
          <a:noFill/>
        </p:spPr>
        <p:txBody>
          <a:bodyPr wrap="none" rtlCol="0">
            <a:spAutoFit/>
          </a:bodyPr>
          <a:lstStyle/>
          <a:p>
            <a:r>
              <a:rPr lang="en-US" sz="2400" dirty="0" smtClean="0">
                <a:solidFill>
                  <a:srgbClr val="C00000"/>
                </a:solidFill>
              </a:rPr>
              <a:t>Expect RFP out beginning of December for Pre-proposals</a:t>
            </a:r>
            <a:endParaRPr lang="en-US" sz="2400" dirty="0">
              <a:solidFill>
                <a:srgbClr val="C00000"/>
              </a:solidFill>
            </a:endParaRPr>
          </a:p>
        </p:txBody>
      </p:sp>
    </p:spTree>
    <p:extLst>
      <p:ext uri="{BB962C8B-B14F-4D97-AF65-F5344CB8AC3E}">
        <p14:creationId xmlns:p14="http://schemas.microsoft.com/office/powerpoint/2010/main" xmlns="" val="3725674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9" name="Picture 8"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1"/>
          <p:cNvSpPr>
            <a:spLocks noGrp="1"/>
          </p:cNvSpPr>
          <p:nvPr>
            <p:ph idx="1"/>
          </p:nvPr>
        </p:nvSpPr>
        <p:spPr>
          <a:xfrm>
            <a:off x="532584" y="877908"/>
            <a:ext cx="8610600" cy="5791200"/>
          </a:xfrm>
        </p:spPr>
        <p:txBody>
          <a:bodyPr>
            <a:normAutofit/>
          </a:bodyPr>
          <a:lstStyle/>
          <a:p>
            <a:pPr marL="0" indent="0">
              <a:buNone/>
            </a:pPr>
            <a:endParaRPr lang="en-US" sz="5100" b="1" dirty="0" smtClean="0">
              <a:solidFill>
                <a:srgbClr val="C00000"/>
              </a:solidFill>
            </a:endParaRPr>
          </a:p>
          <a:p>
            <a:pPr marL="0" lvl="0" indent="0">
              <a:lnSpc>
                <a:spcPct val="120000"/>
              </a:lnSpc>
              <a:spcBef>
                <a:spcPts val="0"/>
              </a:spcBef>
              <a:spcAft>
                <a:spcPts val="1200"/>
              </a:spcAft>
              <a:buNone/>
            </a:pPr>
            <a:endParaRPr lang="en-US" sz="2900" dirty="0" smtClean="0"/>
          </a:p>
        </p:txBody>
      </p:sp>
      <p:pic>
        <p:nvPicPr>
          <p:cNvPr id="2" name="Picture 1" descr="NPLCC - NPLCC Sponsored Projects - Internet Explorer"/>
          <p:cNvPicPr>
            <a:picLocks noChangeAspect="1"/>
          </p:cNvPicPr>
          <p:nvPr/>
        </p:nvPicPr>
        <p:blipFill rotWithShape="1">
          <a:blip r:embed="rId4" cstate="print">
            <a:extLst>
              <a:ext uri="{28A0092B-C50C-407E-A947-70E740481C1C}">
                <a14:useLocalDpi xmlns:a14="http://schemas.microsoft.com/office/drawing/2010/main" xmlns="" val="0"/>
              </a:ext>
            </a:extLst>
          </a:blip>
          <a:srcRect l="18576" t="7573" r="19584" b="31011"/>
          <a:stretch/>
        </p:blipFill>
        <p:spPr>
          <a:xfrm>
            <a:off x="82509" y="1295399"/>
            <a:ext cx="8985291" cy="5410201"/>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8659"/>
            <a:ext cx="2446142" cy="1223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710704" y="2751235"/>
            <a:ext cx="2520113" cy="646331"/>
          </a:xfrm>
          <a:prstGeom prst="rect">
            <a:avLst/>
          </a:prstGeom>
          <a:noFill/>
        </p:spPr>
        <p:txBody>
          <a:bodyPr wrap="none" rtlCol="0">
            <a:spAutoFit/>
          </a:bodyPr>
          <a:lstStyle/>
          <a:p>
            <a:r>
              <a:rPr lang="en-US" b="1" dirty="0" smtClean="0">
                <a:solidFill>
                  <a:srgbClr val="FF0000"/>
                </a:solidFill>
              </a:rPr>
              <a:t>Over 50 Projects Funded</a:t>
            </a:r>
          </a:p>
          <a:p>
            <a:r>
              <a:rPr lang="en-US" b="1" dirty="0" smtClean="0">
                <a:solidFill>
                  <a:srgbClr val="FF0000"/>
                </a:solidFill>
              </a:rPr>
              <a:t>~$2 M invested</a:t>
            </a:r>
            <a:endParaRPr lang="en-US" b="1" dirty="0">
              <a:solidFill>
                <a:srgbClr val="FF0000"/>
              </a:solidFill>
            </a:endParaRPr>
          </a:p>
        </p:txBody>
      </p:sp>
    </p:spTree>
    <p:extLst>
      <p:ext uri="{BB962C8B-B14F-4D97-AF65-F5344CB8AC3E}">
        <p14:creationId xmlns:p14="http://schemas.microsoft.com/office/powerpoint/2010/main" xmlns="" val="2633953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9" name="Picture 8"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494" y="76200"/>
            <a:ext cx="2667000"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ontent Placeholder 2"/>
          <p:cNvSpPr>
            <a:spLocks noGrp="1"/>
          </p:cNvSpPr>
          <p:nvPr>
            <p:ph idx="1"/>
          </p:nvPr>
        </p:nvSpPr>
        <p:spPr>
          <a:xfrm>
            <a:off x="152400" y="2501741"/>
            <a:ext cx="4572000" cy="3931920"/>
          </a:xfrm>
        </p:spPr>
        <p:txBody>
          <a:bodyPr>
            <a:normAutofit fontScale="70000" lnSpcReduction="20000"/>
          </a:bodyPr>
          <a:lstStyle/>
          <a:p>
            <a:pPr>
              <a:spcAft>
                <a:spcPts val="600"/>
              </a:spcAft>
            </a:pPr>
            <a:r>
              <a:rPr lang="en-US" dirty="0" smtClean="0">
                <a:solidFill>
                  <a:srgbClr val="003300"/>
                </a:solidFill>
              </a:rPr>
              <a:t>Website</a:t>
            </a:r>
          </a:p>
          <a:p>
            <a:pPr>
              <a:spcAft>
                <a:spcPts val="600"/>
              </a:spcAft>
            </a:pPr>
            <a:r>
              <a:rPr lang="en-US" dirty="0">
                <a:solidFill>
                  <a:srgbClr val="003300"/>
                </a:solidFill>
              </a:rPr>
              <a:t>Conservation Planning </a:t>
            </a:r>
            <a:r>
              <a:rPr lang="en-US" dirty="0" smtClean="0">
                <a:solidFill>
                  <a:srgbClr val="003300"/>
                </a:solidFill>
              </a:rPr>
              <a:t>Atlas</a:t>
            </a:r>
          </a:p>
          <a:p>
            <a:pPr>
              <a:spcAft>
                <a:spcPts val="600"/>
              </a:spcAft>
            </a:pPr>
            <a:r>
              <a:rPr lang="en-US" dirty="0" smtClean="0">
                <a:solidFill>
                  <a:srgbClr val="003300"/>
                </a:solidFill>
              </a:rPr>
              <a:t>Science/Management Webinars</a:t>
            </a:r>
          </a:p>
          <a:p>
            <a:r>
              <a:rPr lang="en-US" dirty="0" smtClean="0">
                <a:solidFill>
                  <a:srgbClr val="003300"/>
                </a:solidFill>
              </a:rPr>
              <a:t>Newsletters</a:t>
            </a:r>
          </a:p>
          <a:p>
            <a:pPr lvl="1"/>
            <a:r>
              <a:rPr lang="en-US" sz="3200" dirty="0" smtClean="0">
                <a:solidFill>
                  <a:srgbClr val="003300"/>
                </a:solidFill>
              </a:rPr>
              <a:t>Climate Science Digest</a:t>
            </a:r>
          </a:p>
          <a:p>
            <a:pPr lvl="1">
              <a:spcAft>
                <a:spcPts val="600"/>
              </a:spcAft>
            </a:pPr>
            <a:r>
              <a:rPr lang="en-US" sz="3200" dirty="0" smtClean="0">
                <a:solidFill>
                  <a:srgbClr val="003300"/>
                </a:solidFill>
              </a:rPr>
              <a:t>North Pacific Tidings</a:t>
            </a:r>
            <a:endParaRPr lang="en-US" sz="3200" dirty="0">
              <a:solidFill>
                <a:srgbClr val="003300"/>
              </a:solidFill>
            </a:endParaRPr>
          </a:p>
          <a:p>
            <a:pPr>
              <a:spcAft>
                <a:spcPts val="600"/>
              </a:spcAft>
            </a:pPr>
            <a:r>
              <a:rPr lang="en-US" dirty="0" smtClean="0">
                <a:solidFill>
                  <a:srgbClr val="003300"/>
                </a:solidFill>
              </a:rPr>
              <a:t>Social Media</a:t>
            </a:r>
          </a:p>
          <a:p>
            <a:pPr lvl="1">
              <a:spcAft>
                <a:spcPts val="600"/>
              </a:spcAft>
            </a:pPr>
            <a:r>
              <a:rPr lang="en-US" sz="3200" dirty="0" smtClean="0">
                <a:solidFill>
                  <a:srgbClr val="003300"/>
                </a:solidFill>
              </a:rPr>
              <a:t>Facebook, Twitter, YouTube</a:t>
            </a:r>
          </a:p>
          <a:p>
            <a:pPr>
              <a:spcAft>
                <a:spcPts val="600"/>
              </a:spcAft>
            </a:pPr>
            <a:r>
              <a:rPr lang="en-US" dirty="0" smtClean="0">
                <a:solidFill>
                  <a:srgbClr val="003300"/>
                </a:solidFill>
              </a:rPr>
              <a:t>Conferences/workshops/trainings</a:t>
            </a:r>
          </a:p>
        </p:txBody>
      </p:sp>
      <p:sp>
        <p:nvSpPr>
          <p:cNvPr id="14" name="Title 1"/>
          <p:cNvSpPr>
            <a:spLocks noGrp="1"/>
          </p:cNvSpPr>
          <p:nvPr>
            <p:ph type="title"/>
          </p:nvPr>
        </p:nvSpPr>
        <p:spPr>
          <a:xfrm>
            <a:off x="-178156" y="1409700"/>
            <a:ext cx="4750156" cy="896112"/>
          </a:xfrm>
        </p:spPr>
        <p:txBody>
          <a:bodyPr>
            <a:normAutofit fontScale="90000"/>
          </a:bodyPr>
          <a:lstStyle/>
          <a:p>
            <a:r>
              <a:rPr lang="en-US" sz="3600" b="1" dirty="0" smtClean="0">
                <a:solidFill>
                  <a:srgbClr val="990000"/>
                </a:solidFill>
              </a:rPr>
              <a:t>Communicate &amp; Share Information</a:t>
            </a:r>
            <a:endParaRPr lang="en-US" sz="3600" b="1" dirty="0">
              <a:solidFill>
                <a:srgbClr val="990000"/>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52352" y="5095083"/>
            <a:ext cx="1334373" cy="12954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90812" y="3899373"/>
            <a:ext cx="682722" cy="68963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63145" y="4864579"/>
            <a:ext cx="794855" cy="79485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958642" y="4488439"/>
            <a:ext cx="807003" cy="814909"/>
          </a:xfrm>
          <a:prstGeom prst="rect">
            <a:avLst/>
          </a:prstGeom>
        </p:spPr>
      </p:pic>
      <p:pic>
        <p:nvPicPr>
          <p:cNvPr id="11" name="Content Placeholder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465026" y="918407"/>
            <a:ext cx="4374174" cy="2750632"/>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900726" y="3791746"/>
            <a:ext cx="2285999" cy="3902074"/>
          </a:xfrm>
          <a:prstGeom prst="rect">
            <a:avLst/>
          </a:prstGeom>
          <a:ln>
            <a:noFill/>
          </a:ln>
          <a:effectLst>
            <a:outerShdw blurRad="190500" algn="tl" rotWithShape="0">
              <a:srgbClr val="000000">
                <a:alpha val="70000"/>
              </a:srgbClr>
            </a:outerShdw>
          </a:effectLst>
        </p:spPr>
      </p:pic>
      <p:sp>
        <p:nvSpPr>
          <p:cNvPr id="2" name="Rectangle 1"/>
          <p:cNvSpPr/>
          <p:nvPr/>
        </p:nvSpPr>
        <p:spPr>
          <a:xfrm>
            <a:off x="2296741" y="6141274"/>
            <a:ext cx="3914854" cy="584775"/>
          </a:xfrm>
          <a:prstGeom prst="rect">
            <a:avLst/>
          </a:prstGeom>
        </p:spPr>
        <p:txBody>
          <a:bodyPr wrap="none">
            <a:spAutoFit/>
          </a:bodyPr>
          <a:lstStyle/>
          <a:p>
            <a:pPr lvl="1" algn="ctr"/>
            <a:r>
              <a:rPr lang="en-US" sz="3200" b="1" dirty="0">
                <a:solidFill>
                  <a:schemeClr val="tx2"/>
                </a:solidFill>
              </a:rPr>
              <a:t>NorthPacificLcc.org</a:t>
            </a:r>
          </a:p>
        </p:txBody>
      </p:sp>
    </p:spTree>
    <p:extLst>
      <p:ext uri="{BB962C8B-B14F-4D97-AF65-F5344CB8AC3E}">
        <p14:creationId xmlns:p14="http://schemas.microsoft.com/office/powerpoint/2010/main" xmlns="" val="3750559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7E9A"/>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7200"/>
            <a:ext cx="3200400" cy="1600200"/>
          </a:xfrm>
          <a:prstGeom prst="rect">
            <a:avLst/>
          </a:prstGeom>
          <a:solidFill>
            <a:schemeClr val="tx1"/>
          </a:solidFill>
          <a:ln w="0">
            <a:solidFill>
              <a:srgbClr val="003300"/>
            </a:solidFill>
          </a:ln>
          <a:effectLst/>
          <a:extLst/>
        </p:spPr>
      </p:pic>
      <p:sp>
        <p:nvSpPr>
          <p:cNvPr id="4" name="Rectangle 3"/>
          <p:cNvSpPr/>
          <p:nvPr/>
        </p:nvSpPr>
        <p:spPr>
          <a:xfrm>
            <a:off x="2878282" y="6096000"/>
            <a:ext cx="3891002" cy="584775"/>
          </a:xfrm>
          <a:prstGeom prst="rect">
            <a:avLst/>
          </a:prstGeom>
        </p:spPr>
        <p:txBody>
          <a:bodyPr wrap="none">
            <a:spAutoFit/>
          </a:bodyPr>
          <a:lstStyle/>
          <a:p>
            <a:pPr lvl="1" algn="ctr"/>
            <a:r>
              <a:rPr lang="en-US" sz="3200" b="1" dirty="0">
                <a:solidFill>
                  <a:srgbClr val="006600"/>
                </a:solidFill>
              </a:rPr>
              <a:t>NorthPacificLcc.org</a:t>
            </a:r>
          </a:p>
        </p:txBody>
      </p:sp>
      <p:sp>
        <p:nvSpPr>
          <p:cNvPr id="5" name="Rectangle 4"/>
          <p:cNvSpPr/>
          <p:nvPr/>
        </p:nvSpPr>
        <p:spPr>
          <a:xfrm>
            <a:off x="0" y="6044045"/>
            <a:ext cx="2286000" cy="716973"/>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6933" y="2971800"/>
            <a:ext cx="4907113" cy="2739211"/>
          </a:xfrm>
          <a:prstGeom prst="rect">
            <a:avLst/>
          </a:prstGeom>
          <a:noFill/>
        </p:spPr>
        <p:txBody>
          <a:bodyPr wrap="none" rtlCol="0">
            <a:spAutoFit/>
          </a:bodyPr>
          <a:lstStyle/>
          <a:p>
            <a:pPr>
              <a:spcAft>
                <a:spcPts val="1200"/>
              </a:spcAft>
            </a:pPr>
            <a:r>
              <a:rPr lang="en-US" sz="2200" b="1" dirty="0" smtClean="0"/>
              <a:t>John </a:t>
            </a:r>
            <a:r>
              <a:rPr lang="en-US" sz="2200" b="1" dirty="0" err="1" smtClean="0"/>
              <a:t>Mankowski</a:t>
            </a:r>
            <a:r>
              <a:rPr lang="en-US" sz="2200" b="1" dirty="0" smtClean="0"/>
              <a:t> – Coordinator</a:t>
            </a:r>
          </a:p>
          <a:p>
            <a:pPr>
              <a:spcAft>
                <a:spcPts val="1200"/>
              </a:spcAft>
            </a:pPr>
            <a:r>
              <a:rPr lang="en-US" sz="2200" b="1" dirty="0" smtClean="0"/>
              <a:t>Mary </a:t>
            </a:r>
            <a:r>
              <a:rPr lang="en-US" sz="2200" b="1" dirty="0" err="1" smtClean="0"/>
              <a:t>Mahaffy</a:t>
            </a:r>
            <a:r>
              <a:rPr lang="en-US" sz="2200" b="1" dirty="0" smtClean="0"/>
              <a:t> – Science Coordinator</a:t>
            </a:r>
          </a:p>
          <a:p>
            <a:r>
              <a:rPr lang="en-US" sz="2200" b="1" dirty="0" smtClean="0"/>
              <a:t>Meghan Kearney – Communication</a:t>
            </a:r>
          </a:p>
          <a:p>
            <a:pPr>
              <a:spcAft>
                <a:spcPts val="1200"/>
              </a:spcAft>
            </a:pPr>
            <a:r>
              <a:rPr lang="en-US" sz="2200" b="1" dirty="0"/>
              <a:t> </a:t>
            </a:r>
            <a:r>
              <a:rPr lang="en-US" sz="2200" b="1" dirty="0" smtClean="0"/>
              <a:t>                              Specialist</a:t>
            </a:r>
          </a:p>
          <a:p>
            <a:pPr>
              <a:spcAft>
                <a:spcPts val="1200"/>
              </a:spcAft>
            </a:pPr>
            <a:r>
              <a:rPr lang="en-US" sz="2200" b="1" dirty="0" smtClean="0"/>
              <a:t>Tom </a:t>
            </a:r>
            <a:r>
              <a:rPr lang="en-US" sz="2200" b="1" dirty="0" err="1" smtClean="0"/>
              <a:t>Miewald</a:t>
            </a:r>
            <a:r>
              <a:rPr lang="en-US" sz="2200" b="1" dirty="0" smtClean="0"/>
              <a:t> – Data Coordinator</a:t>
            </a:r>
          </a:p>
          <a:p>
            <a:r>
              <a:rPr lang="en-US" sz="2200" b="1" dirty="0" smtClean="0"/>
              <a:t>Jill </a:t>
            </a:r>
            <a:r>
              <a:rPr lang="en-US" sz="2200" b="1" dirty="0" err="1" smtClean="0"/>
              <a:t>Hardiman</a:t>
            </a:r>
            <a:r>
              <a:rPr lang="en-US" sz="2200" b="1" dirty="0" smtClean="0"/>
              <a:t> – Assistant Science </a:t>
            </a:r>
            <a:r>
              <a:rPr lang="en-US" sz="2200" b="1" dirty="0" err="1" smtClean="0"/>
              <a:t>Coord</a:t>
            </a:r>
            <a:r>
              <a:rPr lang="en-US" sz="2200" b="1" dirty="0" smtClean="0"/>
              <a:t>,</a:t>
            </a:r>
            <a:endParaRPr lang="en-US" sz="2200" b="1" dirty="0"/>
          </a:p>
        </p:txBody>
      </p:sp>
      <p:pic>
        <p:nvPicPr>
          <p:cNvPr id="8" name="Picture 7"/>
          <p:cNvPicPr>
            <a:picLocks noGrp="1" noChangeAspect="1" noChangeArrowheads="1"/>
          </p:cNvPicPr>
          <p:nvPr/>
        </p:nvPicPr>
        <p:blipFill rotWithShape="1">
          <a:blip r:embed="rId4" cstate="print"/>
          <a:srcRect l="6179" t="2952" r="4254" b="3542"/>
          <a:stretch/>
        </p:blipFill>
        <p:spPr bwMode="auto">
          <a:xfrm>
            <a:off x="5029200" y="615463"/>
            <a:ext cx="3657600" cy="5095548"/>
          </a:xfrm>
          <a:prstGeom prst="rect">
            <a:avLst/>
          </a:prstGeom>
          <a:noFill/>
          <a:ln w="9525">
            <a:noFill/>
            <a:miter lim="800000"/>
            <a:headEnd/>
            <a:tailEnd/>
          </a:ln>
          <a:effectLst/>
        </p:spPr>
      </p:pic>
    </p:spTree>
    <p:extLst>
      <p:ext uri="{BB962C8B-B14F-4D97-AF65-F5344CB8AC3E}">
        <p14:creationId xmlns:p14="http://schemas.microsoft.com/office/powerpoint/2010/main" xmlns="" val="474876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p:cNvSpPr>
            <a:spLocks noChangeShapeType="1"/>
          </p:cNvSpPr>
          <p:nvPr/>
        </p:nvSpPr>
        <p:spPr bwMode="auto">
          <a:xfrm flipV="1">
            <a:off x="0" y="914400"/>
            <a:ext cx="9144000" cy="11113"/>
          </a:xfrm>
          <a:prstGeom prst="line">
            <a:avLst/>
          </a:prstGeom>
          <a:noFill/>
          <a:ln w="57150">
            <a:solidFill>
              <a:schemeClr val="bg1"/>
            </a:solidFill>
            <a:round/>
            <a:headEnd/>
            <a:tailEnd/>
          </a:ln>
        </p:spPr>
        <p:txBody>
          <a:bodyPr anchor="ctr"/>
          <a:lstStyle/>
          <a:p>
            <a:endParaRPr lang="en-US" dirty="0"/>
          </a:p>
        </p:txBody>
      </p:sp>
      <p:pic>
        <p:nvPicPr>
          <p:cNvPr id="13" name="Picture 12" descr="D:\Users\arobertson\Pictures\Redwood-tree-and-hikers(NPLC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0"/>
          <a:stretch/>
        </p:blipFill>
        <p:spPr bwMode="auto">
          <a:xfrm>
            <a:off x="3803072" y="-16700"/>
            <a:ext cx="5340927" cy="894608"/>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7446"/>
            <a:ext cx="1825625" cy="918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2089789"/>
            <a:ext cx="8458200" cy="4754563"/>
          </a:xfrm>
        </p:spPr>
        <p:txBody>
          <a:bodyPr>
            <a:normAutofit/>
          </a:bodyPr>
          <a:lstStyle/>
          <a:p>
            <a:pPr marL="857250" lvl="1" indent="-457200">
              <a:spcBef>
                <a:spcPts val="0"/>
              </a:spcBef>
              <a:spcAft>
                <a:spcPts val="1200"/>
              </a:spcAft>
              <a:buFont typeface="Arial" pitchFamily="34" charset="0"/>
              <a:buChar char="•"/>
            </a:pPr>
            <a:r>
              <a:rPr lang="en-US" b="1" dirty="0" smtClean="0"/>
              <a:t>Sea-Level Rise Modeling Along Pacific Coast</a:t>
            </a:r>
            <a:r>
              <a:rPr lang="en-US" dirty="0" smtClean="0"/>
              <a:t> – </a:t>
            </a:r>
          </a:p>
          <a:p>
            <a:pPr marL="857250" lvl="1" indent="-457200">
              <a:spcBef>
                <a:spcPts val="0"/>
              </a:spcBef>
              <a:spcAft>
                <a:spcPts val="1200"/>
              </a:spcAft>
              <a:buFont typeface="Arial" pitchFamily="34" charset="0"/>
              <a:buChar char="•"/>
            </a:pPr>
            <a:r>
              <a:rPr lang="en-US" dirty="0" smtClean="0"/>
              <a:t>Tools, data, models for estuary, tidal, resources mangers</a:t>
            </a:r>
          </a:p>
          <a:p>
            <a:pPr marL="857250" lvl="1" indent="-457200">
              <a:spcBef>
                <a:spcPts val="0"/>
              </a:spcBef>
              <a:spcAft>
                <a:spcPts val="1200"/>
              </a:spcAft>
              <a:buFont typeface="Arial" pitchFamily="34" charset="0"/>
              <a:buChar char="•"/>
            </a:pPr>
            <a:r>
              <a:rPr lang="en-US" baseline="0" dirty="0" smtClean="0"/>
              <a:t>Anticipate</a:t>
            </a:r>
            <a:r>
              <a:rPr lang="en-US" dirty="0" smtClean="0"/>
              <a:t> changes, understand new information, plan for change</a:t>
            </a:r>
            <a:endParaRPr lang="en-US" baseline="0" dirty="0" smtClean="0"/>
          </a:p>
          <a:p>
            <a:pPr marL="857250" lvl="1" indent="-457200">
              <a:spcBef>
                <a:spcPts val="0"/>
              </a:spcBef>
              <a:buFont typeface="Arial" pitchFamily="34" charset="0"/>
              <a:buChar char="•"/>
            </a:pPr>
            <a:r>
              <a:rPr lang="en-US" dirty="0" smtClean="0"/>
              <a:t>Jointly funded by NPLCC, CALCC, NW CSC</a:t>
            </a:r>
          </a:p>
          <a:p>
            <a:pPr marL="400050" lvl="1" indent="0">
              <a:spcBef>
                <a:spcPts val="0"/>
              </a:spcBef>
              <a:spcAft>
                <a:spcPts val="1200"/>
              </a:spcAft>
              <a:buNone/>
            </a:pPr>
            <a:endParaRPr lang="en-US" dirty="0" smtClean="0"/>
          </a:p>
          <a:p>
            <a:pPr marL="1257300" lvl="2" indent="-457200">
              <a:spcBef>
                <a:spcPts val="0"/>
              </a:spcBef>
              <a:spcAft>
                <a:spcPts val="1200"/>
              </a:spcAft>
            </a:pPr>
            <a:endParaRPr lang="en-US" dirty="0" smtClean="0"/>
          </a:p>
          <a:p>
            <a:pPr marL="857250" lvl="1" indent="-457200">
              <a:spcBef>
                <a:spcPts val="0"/>
              </a:spcBef>
              <a:spcAft>
                <a:spcPts val="1200"/>
              </a:spcAft>
              <a:buFont typeface="Arial" pitchFamily="34" charset="0"/>
              <a:buChar char="•"/>
            </a:pPr>
            <a:endParaRPr lang="en-US" i="1" dirty="0"/>
          </a:p>
        </p:txBody>
      </p:sp>
      <p:sp>
        <p:nvSpPr>
          <p:cNvPr id="6" name="Title 5"/>
          <p:cNvSpPr>
            <a:spLocks noGrp="1"/>
          </p:cNvSpPr>
          <p:nvPr>
            <p:ph type="title"/>
          </p:nvPr>
        </p:nvSpPr>
        <p:spPr>
          <a:xfrm>
            <a:off x="685800" y="931264"/>
            <a:ext cx="8229600" cy="1143000"/>
          </a:xfrm>
        </p:spPr>
        <p:txBody>
          <a:bodyPr>
            <a:normAutofit/>
          </a:bodyPr>
          <a:lstStyle/>
          <a:p>
            <a:r>
              <a:rPr lang="en-US" sz="3200" b="1" dirty="0" smtClean="0">
                <a:solidFill>
                  <a:srgbClr val="990000"/>
                </a:solidFill>
              </a:rPr>
              <a:t>Today</a:t>
            </a:r>
            <a:endParaRPr lang="en-US" sz="3200" b="1" dirty="0">
              <a:solidFill>
                <a:srgbClr val="990000"/>
              </a:solidFill>
            </a:endParaRPr>
          </a:p>
        </p:txBody>
      </p:sp>
    </p:spTree>
    <p:extLst>
      <p:ext uri="{BB962C8B-B14F-4D97-AF65-F5344CB8AC3E}">
        <p14:creationId xmlns:p14="http://schemas.microsoft.com/office/powerpoint/2010/main" xmlns="" val="6147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lighthouse"/>
          <p:cNvPicPr>
            <a:picLocks noChangeAspect="1" noChangeArrowheads="1"/>
          </p:cNvPicPr>
          <p:nvPr/>
        </p:nvPicPr>
        <p:blipFill>
          <a:blip r:embed="rId3" cstate="print"/>
          <a:srcRect/>
          <a:stretch>
            <a:fillRect/>
          </a:stretch>
        </p:blipFill>
        <p:spPr bwMode="auto">
          <a:xfrm>
            <a:off x="6629400" y="2667000"/>
            <a:ext cx="2057400" cy="1295400"/>
          </a:xfrm>
          <a:prstGeom prst="rect">
            <a:avLst/>
          </a:prstGeom>
          <a:noFill/>
          <a:ln w="9525">
            <a:noFill/>
            <a:miter lim="800000"/>
            <a:headEnd/>
            <a:tailEnd/>
          </a:ln>
        </p:spPr>
      </p:pic>
      <p:pic>
        <p:nvPicPr>
          <p:cNvPr id="79875" name="Picture 4" descr="mountains"/>
          <p:cNvPicPr>
            <a:picLocks noChangeAspect="1" noChangeArrowheads="1"/>
          </p:cNvPicPr>
          <p:nvPr/>
        </p:nvPicPr>
        <p:blipFill>
          <a:blip r:embed="rId4" cstate="print"/>
          <a:srcRect/>
          <a:stretch>
            <a:fillRect/>
          </a:stretch>
        </p:blipFill>
        <p:spPr bwMode="auto">
          <a:xfrm>
            <a:off x="457200" y="2667000"/>
            <a:ext cx="2057400" cy="1295400"/>
          </a:xfrm>
          <a:prstGeom prst="rect">
            <a:avLst/>
          </a:prstGeom>
          <a:noFill/>
          <a:ln w="9525">
            <a:noFill/>
            <a:miter lim="800000"/>
            <a:headEnd/>
            <a:tailEnd/>
          </a:ln>
        </p:spPr>
      </p:pic>
      <p:pic>
        <p:nvPicPr>
          <p:cNvPr id="79876" name="Picture 5" descr="waterfowl"/>
          <p:cNvPicPr>
            <a:picLocks noChangeAspect="1" noChangeArrowheads="1"/>
          </p:cNvPicPr>
          <p:nvPr/>
        </p:nvPicPr>
        <p:blipFill>
          <a:blip r:embed="rId5" cstate="print"/>
          <a:srcRect/>
          <a:stretch>
            <a:fillRect/>
          </a:stretch>
        </p:blipFill>
        <p:spPr bwMode="auto">
          <a:xfrm>
            <a:off x="4572000" y="2667000"/>
            <a:ext cx="2057400" cy="1295400"/>
          </a:xfrm>
          <a:prstGeom prst="rect">
            <a:avLst/>
          </a:prstGeom>
          <a:noFill/>
          <a:ln w="9525">
            <a:noFill/>
            <a:miter lim="800000"/>
            <a:headEnd/>
            <a:tailEnd/>
          </a:ln>
        </p:spPr>
      </p:pic>
      <p:sp>
        <p:nvSpPr>
          <p:cNvPr id="79877" name="Text Box 6"/>
          <p:cNvSpPr txBox="1">
            <a:spLocks noChangeArrowheads="1"/>
          </p:cNvSpPr>
          <p:nvPr/>
        </p:nvSpPr>
        <p:spPr bwMode="auto">
          <a:xfrm>
            <a:off x="0" y="762000"/>
            <a:ext cx="9144000" cy="1415772"/>
          </a:xfrm>
          <a:prstGeom prst="rect">
            <a:avLst/>
          </a:prstGeom>
          <a:noFill/>
          <a:ln w="9525">
            <a:noFill/>
            <a:miter lim="800000"/>
            <a:headEnd/>
            <a:tailEnd/>
          </a:ln>
        </p:spPr>
        <p:txBody>
          <a:bodyPr wrap="square">
            <a:spAutoFit/>
          </a:bodyPr>
          <a:lstStyle/>
          <a:p>
            <a:pPr algn="ctr"/>
            <a:r>
              <a:rPr lang="en-US" sz="3200" b="0" dirty="0" smtClean="0"/>
              <a:t>Collaborative conservation </a:t>
            </a:r>
            <a:r>
              <a:rPr lang="en-US" sz="3200" b="0" dirty="0"/>
              <a:t>for </a:t>
            </a:r>
            <a:r>
              <a:rPr lang="en-US" sz="3200" b="0" dirty="0" smtClean="0"/>
              <a:t>future generations</a:t>
            </a:r>
            <a:r>
              <a:rPr lang="en-US" sz="3200" b="0" dirty="0"/>
              <a:t>: </a:t>
            </a:r>
            <a:endParaRPr lang="en-US" sz="3200" b="0" dirty="0" smtClean="0"/>
          </a:p>
          <a:p>
            <a:pPr algn="ctr"/>
            <a:r>
              <a:rPr lang="en-US" sz="3600" b="0" dirty="0" smtClean="0"/>
              <a:t>Landscape </a:t>
            </a:r>
            <a:r>
              <a:rPr lang="en-US" sz="3600" b="0" dirty="0"/>
              <a:t>Conservation Cooperatives</a:t>
            </a:r>
            <a:br>
              <a:rPr lang="en-US" sz="3600" b="0" dirty="0"/>
            </a:br>
            <a:endParaRPr lang="en-US" b="1" dirty="0">
              <a:solidFill>
                <a:srgbClr val="FFFFFF"/>
              </a:solidFill>
              <a:latin typeface="Calibri" pitchFamily="34" charset="0"/>
            </a:endParaRPr>
          </a:p>
        </p:txBody>
      </p:sp>
      <p:pic>
        <p:nvPicPr>
          <p:cNvPr id="79879" name="Picture 8" descr="water"/>
          <p:cNvPicPr>
            <a:picLocks noChangeAspect="1" noChangeArrowheads="1"/>
          </p:cNvPicPr>
          <p:nvPr/>
        </p:nvPicPr>
        <p:blipFill>
          <a:blip r:embed="rId6" cstate="print"/>
          <a:srcRect/>
          <a:stretch>
            <a:fillRect/>
          </a:stretch>
        </p:blipFill>
        <p:spPr bwMode="auto">
          <a:xfrm>
            <a:off x="2438400" y="2667000"/>
            <a:ext cx="2133600" cy="12954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62656" y="4191000"/>
            <a:ext cx="3438144" cy="1737360"/>
          </a:xfrm>
          <a:prstGeom prst="rect">
            <a:avLst/>
          </a:prstGeom>
        </p:spPr>
      </p:pic>
      <p:sp>
        <p:nvSpPr>
          <p:cNvPr id="3" name="TextBox 2"/>
          <p:cNvSpPr txBox="1"/>
          <p:nvPr/>
        </p:nvSpPr>
        <p:spPr>
          <a:xfrm>
            <a:off x="2962656" y="6096000"/>
            <a:ext cx="2539478" cy="584775"/>
          </a:xfrm>
          <a:prstGeom prst="rect">
            <a:avLst/>
          </a:prstGeom>
          <a:noFill/>
        </p:spPr>
        <p:txBody>
          <a:bodyPr wrap="none" rtlCol="0">
            <a:spAutoFit/>
          </a:bodyPr>
          <a:lstStyle/>
          <a:p>
            <a:r>
              <a:rPr lang="en-US" sz="3200" b="0" dirty="0" smtClean="0">
                <a:solidFill>
                  <a:srgbClr val="FF0000"/>
                </a:solidFill>
              </a:rPr>
              <a:t>lccnetwork.org</a:t>
            </a:r>
            <a:endParaRPr lang="en-US" sz="3200" b="0" dirty="0">
              <a:solidFill>
                <a:srgbClr val="FF0000"/>
              </a:solidFill>
            </a:endParaRPr>
          </a:p>
        </p:txBody>
      </p:sp>
    </p:spTree>
    <p:extLst>
      <p:ext uri="{BB962C8B-B14F-4D97-AF65-F5344CB8AC3E}">
        <p14:creationId xmlns:p14="http://schemas.microsoft.com/office/powerpoint/2010/main" xmlns="" val="366968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612648" y="381000"/>
            <a:ext cx="8153400" cy="990600"/>
          </a:xfrm>
        </p:spPr>
        <p:txBody>
          <a:bodyPr/>
          <a:lstStyle/>
          <a:p>
            <a:r>
              <a:rPr lang="en-US" sz="4000" b="0" dirty="0" smtClean="0">
                <a:solidFill>
                  <a:schemeClr val="bg2">
                    <a:lumMod val="10000"/>
                  </a:schemeClr>
                </a:solidFill>
                <a:effectLst>
                  <a:outerShdw blurRad="38100" dist="38100" dir="2700000" algn="tl">
                    <a:srgbClr val="000000">
                      <a:alpha val="43137"/>
                    </a:srgbClr>
                  </a:outerShdw>
                </a:effectLst>
                <a:latin typeface="Calibri" pitchFamily="34" charset="0"/>
              </a:rPr>
              <a:t>Our Challenges</a:t>
            </a:r>
          </a:p>
        </p:txBody>
      </p:sp>
      <p:sp>
        <p:nvSpPr>
          <p:cNvPr id="94211" name="Rectangle 3"/>
          <p:cNvSpPr>
            <a:spLocks noGrp="1"/>
          </p:cNvSpPr>
          <p:nvPr>
            <p:ph sz="quarter" idx="1"/>
          </p:nvPr>
        </p:nvSpPr>
        <p:spPr>
          <a:xfrm>
            <a:off x="612648" y="1600199"/>
            <a:ext cx="4567364" cy="4869597"/>
          </a:xfrm>
        </p:spPr>
        <p:txBody>
          <a:bodyPr>
            <a:normAutofit/>
          </a:bodyPr>
          <a:lstStyle/>
          <a:p>
            <a:r>
              <a:rPr lang="en-US" sz="2800" b="0" dirty="0" smtClean="0">
                <a:solidFill>
                  <a:schemeClr val="bg2">
                    <a:lumMod val="10000"/>
                  </a:schemeClr>
                </a:solidFill>
                <a:latin typeface="Calibri" pitchFamily="34" charset="0"/>
              </a:rPr>
              <a:t>Urban Growth  </a:t>
            </a:r>
          </a:p>
          <a:p>
            <a:r>
              <a:rPr lang="en-US" sz="2800" b="0" dirty="0" smtClean="0">
                <a:solidFill>
                  <a:schemeClr val="bg2">
                    <a:lumMod val="10000"/>
                  </a:schemeClr>
                </a:solidFill>
                <a:latin typeface="Calibri" pitchFamily="34" charset="0"/>
              </a:rPr>
              <a:t>Habitat fragmentation</a:t>
            </a:r>
          </a:p>
          <a:p>
            <a:r>
              <a:rPr lang="en-US" sz="2800" b="0" dirty="0" smtClean="0">
                <a:solidFill>
                  <a:schemeClr val="bg2">
                    <a:lumMod val="10000"/>
                  </a:schemeClr>
                </a:solidFill>
                <a:latin typeface="Calibri" pitchFamily="34" charset="0"/>
              </a:rPr>
              <a:t>Genetic isolation</a:t>
            </a:r>
          </a:p>
          <a:p>
            <a:r>
              <a:rPr lang="en-US" sz="2800" b="0" dirty="0" smtClean="0">
                <a:solidFill>
                  <a:schemeClr val="bg2">
                    <a:lumMod val="10000"/>
                  </a:schemeClr>
                </a:solidFill>
                <a:latin typeface="Calibri" pitchFamily="34" charset="0"/>
              </a:rPr>
              <a:t>Invasive Species</a:t>
            </a:r>
          </a:p>
          <a:p>
            <a:r>
              <a:rPr lang="en-US" sz="2800" b="0" dirty="0" smtClean="0">
                <a:solidFill>
                  <a:schemeClr val="bg2">
                    <a:lumMod val="10000"/>
                  </a:schemeClr>
                </a:solidFill>
                <a:latin typeface="Calibri" pitchFamily="34" charset="0"/>
              </a:rPr>
              <a:t>Water Scarcity</a:t>
            </a:r>
          </a:p>
          <a:p>
            <a:r>
              <a:rPr lang="en-US" sz="2800" b="0" dirty="0" smtClean="0">
                <a:solidFill>
                  <a:schemeClr val="bg2">
                    <a:lumMod val="10000"/>
                  </a:schemeClr>
                </a:solidFill>
                <a:latin typeface="Calibri" pitchFamily="34" charset="0"/>
              </a:rPr>
              <a:t>Energy Development</a:t>
            </a:r>
          </a:p>
          <a:p>
            <a:r>
              <a:rPr lang="en-US" sz="2800" b="0" dirty="0" smtClean="0">
                <a:solidFill>
                  <a:schemeClr val="bg2">
                    <a:lumMod val="10000"/>
                  </a:schemeClr>
                </a:solidFill>
                <a:latin typeface="Calibri" pitchFamily="34" charset="0"/>
              </a:rPr>
              <a:t>Others…</a:t>
            </a:r>
          </a:p>
          <a:p>
            <a:pPr marL="0" indent="0">
              <a:buNone/>
            </a:pPr>
            <a:r>
              <a:rPr lang="en-US" sz="2800" b="0" dirty="0" smtClean="0">
                <a:solidFill>
                  <a:schemeClr val="bg2">
                    <a:lumMod val="10000"/>
                  </a:schemeClr>
                </a:solidFill>
                <a:latin typeface="Calibri" pitchFamily="34" charset="0"/>
              </a:rPr>
              <a:t>All compounded by a rapidly changing climate</a:t>
            </a:r>
          </a:p>
        </p:txBody>
      </p:sp>
      <p:pic>
        <p:nvPicPr>
          <p:cNvPr id="4" name="Picture 12" descr="Mean_Temp_Trend_1958-2008"/>
          <p:cNvPicPr>
            <a:picLocks noChangeAspect="1" noChangeArrowheads="1"/>
          </p:cNvPicPr>
          <p:nvPr/>
        </p:nvPicPr>
        <p:blipFill>
          <a:blip r:embed="rId3" cstate="screen"/>
          <a:srcRect/>
          <a:stretch>
            <a:fillRect/>
          </a:stretch>
        </p:blipFill>
        <p:spPr bwMode="auto">
          <a:xfrm>
            <a:off x="5181600" y="1620994"/>
            <a:ext cx="3733799" cy="4117497"/>
          </a:xfrm>
          <a:prstGeom prst="rect">
            <a:avLst/>
          </a:prstGeom>
          <a:noFill/>
          <a:ln w="12700">
            <a:noFill/>
            <a:miter lim="800000"/>
            <a:headEnd/>
            <a:tailEnd/>
          </a:ln>
        </p:spPr>
      </p:pic>
      <p:sp>
        <p:nvSpPr>
          <p:cNvPr id="5" name="Text Box 14"/>
          <p:cNvSpPr txBox="1">
            <a:spLocks noChangeArrowheads="1"/>
          </p:cNvSpPr>
          <p:nvPr/>
        </p:nvSpPr>
        <p:spPr bwMode="auto">
          <a:xfrm>
            <a:off x="4953000" y="5722203"/>
            <a:ext cx="4040188" cy="830997"/>
          </a:xfrm>
          <a:prstGeom prst="rect">
            <a:avLst/>
          </a:prstGeom>
          <a:noFill/>
          <a:ln w="9525" algn="ctr">
            <a:noFill/>
            <a:miter lim="800000"/>
            <a:headEnd/>
            <a:tailEnd/>
          </a:ln>
        </p:spPr>
        <p:txBody>
          <a:bodyPr>
            <a:spAutoFit/>
          </a:bodyPr>
          <a:lstStyle/>
          <a:p>
            <a:pPr algn="ctr"/>
            <a:r>
              <a:rPr lang="en-US" sz="2400" b="0" i="1" dirty="0">
                <a:solidFill>
                  <a:srgbClr val="C00000"/>
                </a:solidFill>
                <a:cs typeface="Arial" charset="0"/>
              </a:rPr>
              <a:t>Temperature Change,° C</a:t>
            </a:r>
          </a:p>
          <a:p>
            <a:pPr algn="ctr"/>
            <a:r>
              <a:rPr lang="en-US" sz="2400" b="0" i="1" dirty="0">
                <a:solidFill>
                  <a:srgbClr val="C00000"/>
                </a:solidFill>
              </a:rPr>
              <a:t>1958-2008</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3254" y="152400"/>
            <a:ext cx="2112146"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2744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400"/>
            <a:ext cx="8839200" cy="830997"/>
          </a:xfrm>
          <a:prstGeom prst="rect">
            <a:avLst/>
          </a:prstGeom>
          <a:noFill/>
        </p:spPr>
        <p:txBody>
          <a:bodyPr wrap="square">
            <a:spAutoFit/>
          </a:bodyPr>
          <a:lstStyle/>
          <a:p>
            <a:pPr algn="ctr" fontAlgn="base">
              <a:spcBef>
                <a:spcPct val="0"/>
              </a:spcBef>
              <a:spcAft>
                <a:spcPct val="0"/>
              </a:spcAft>
              <a:defRPr/>
            </a:pPr>
            <a:r>
              <a:rPr lang="en-US" sz="2400" dirty="0" smtClean="0">
                <a:latin typeface="Century Gothic"/>
              </a:rPr>
              <a:t>Landscapes Capable of Sustaining Natural and Cultural Resources for Current and Future Generations</a:t>
            </a:r>
            <a:endParaRPr lang="en-US" sz="2400" dirty="0">
              <a:latin typeface="Century Gothic"/>
            </a:endParaRPr>
          </a:p>
        </p:txBody>
      </p:sp>
      <p:sp>
        <p:nvSpPr>
          <p:cNvPr id="3" name="Slide Number Placeholder 2"/>
          <p:cNvSpPr>
            <a:spLocks noGrp="1"/>
          </p:cNvSpPr>
          <p:nvPr>
            <p:ph type="sldNum" sz="quarter" idx="4294967295"/>
          </p:nvPr>
        </p:nvSpPr>
        <p:spPr>
          <a:xfrm>
            <a:off x="0" y="5951538"/>
            <a:ext cx="608013" cy="365125"/>
          </a:xfrm>
          <a:prstGeom prst="rect">
            <a:avLst/>
          </a:prstGeom>
        </p:spPr>
        <p:txBody>
          <a:bodyPr/>
          <a:lstStyle/>
          <a:p>
            <a:pPr>
              <a:defRPr/>
            </a:pPr>
            <a:fld id="{14EDBAD8-56FE-4880-8600-7FE958C35E4C}" type="slidenum">
              <a:rPr lang="en-US" smtClean="0">
                <a:solidFill>
                  <a:prstClr val="white">
                    <a:tint val="75000"/>
                  </a:prstClr>
                </a:solidFill>
              </a:rPr>
              <a:pPr>
                <a:defRPr/>
              </a:pPr>
              <a:t>5</a:t>
            </a:fld>
            <a:endParaRPr lang="en-US" dirty="0">
              <a:solidFill>
                <a:prstClr val="white">
                  <a:tint val="75000"/>
                </a:prst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b="18193"/>
          <a:stretch/>
        </p:blipFill>
        <p:spPr>
          <a:xfrm>
            <a:off x="381000" y="1143000"/>
            <a:ext cx="8323480" cy="5257800"/>
          </a:xfrm>
          <a:prstGeom prst="rect">
            <a:avLst/>
          </a:prstGeom>
        </p:spPr>
      </p:pic>
    </p:spTree>
    <p:extLst>
      <p:ext uri="{BB962C8B-B14F-4D97-AF65-F5344CB8AC3E}">
        <p14:creationId xmlns:p14="http://schemas.microsoft.com/office/powerpoint/2010/main" xmlns="" val="3774682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304800"/>
            <a:ext cx="7315200" cy="533400"/>
          </a:xfrm>
        </p:spPr>
        <p:txBody>
          <a:bodyPr rtlCol="0">
            <a:noAutofit/>
          </a:bodyPr>
          <a:lstStyle/>
          <a:p>
            <a:pPr algn="l">
              <a:defRPr/>
            </a:pPr>
            <a:r>
              <a:rPr lang="en-US" sz="4000" b="1" dirty="0">
                <a:solidFill>
                  <a:schemeClr val="accent2">
                    <a:lumMod val="75000"/>
                  </a:schemeClr>
                </a:solidFill>
                <a:latin typeface="Corbel" panose="020B0503020204020204" pitchFamily="34" charset="0"/>
                <a:cs typeface="Arial" pitchFamily="34" charset="0"/>
              </a:rPr>
              <a:t>Involvement in the LCCs</a:t>
            </a:r>
            <a:endParaRPr lang="en-US" sz="4000" b="1" dirty="0" smtClean="0">
              <a:solidFill>
                <a:schemeClr val="accent2">
                  <a:lumMod val="75000"/>
                </a:schemeClr>
              </a:solidFill>
              <a:latin typeface="Corbel" pitchFamily="34" charset="0"/>
            </a:endParaRPr>
          </a:p>
        </p:txBody>
      </p:sp>
      <p:sp>
        <p:nvSpPr>
          <p:cNvPr id="4099" name="Rectangle 3"/>
          <p:cNvSpPr>
            <a:spLocks noGrp="1" noChangeArrowheads="1"/>
          </p:cNvSpPr>
          <p:nvPr>
            <p:ph type="body" sz="half" idx="1"/>
          </p:nvPr>
        </p:nvSpPr>
        <p:spPr>
          <a:xfrm>
            <a:off x="304800" y="1447800"/>
            <a:ext cx="8686800" cy="5486400"/>
          </a:xfrm>
        </p:spPr>
        <p:txBody>
          <a:bodyPr>
            <a:normAutofit/>
          </a:bodyPr>
          <a:lstStyle/>
          <a:p>
            <a:pPr marL="0" indent="0" algn="ctr">
              <a:buNone/>
            </a:pPr>
            <a:r>
              <a:rPr lang="en-US" sz="2800" b="1" dirty="0" smtClean="0">
                <a:solidFill>
                  <a:srgbClr val="0000FF"/>
                </a:solidFill>
                <a:latin typeface="+mj-lt"/>
              </a:rPr>
              <a:t>250+ </a:t>
            </a:r>
            <a:r>
              <a:rPr lang="en-US" sz="2800" b="1" dirty="0" smtClean="0">
                <a:solidFill>
                  <a:srgbClr val="0000FF"/>
                </a:solidFill>
                <a:latin typeface="Corbel" pitchFamily="34" charset="0"/>
              </a:rPr>
              <a:t>Agencies and Organizations </a:t>
            </a:r>
            <a:endParaRPr lang="en-US" sz="2800" b="1" dirty="0">
              <a:solidFill>
                <a:srgbClr val="0000FF"/>
              </a:solidFill>
              <a:latin typeface="Corbel" pitchFamily="34" charset="0"/>
            </a:endParaRPr>
          </a:p>
          <a:p>
            <a:pPr>
              <a:buSzPct val="105000"/>
              <a:buFont typeface="Wingdings" panose="05000000000000000000" pitchFamily="2" charset="2"/>
              <a:buChar char="§"/>
            </a:pPr>
            <a:r>
              <a:rPr lang="en-US" sz="2600" b="1" dirty="0" smtClean="0">
                <a:sym typeface="Wingdings" pitchFamily="2" charset="2"/>
              </a:rPr>
              <a:t>All </a:t>
            </a:r>
            <a:r>
              <a:rPr lang="en-US" sz="2600" b="1" dirty="0">
                <a:sym typeface="Wingdings" pitchFamily="2" charset="2"/>
              </a:rPr>
              <a:t>50 state natural resource agencies </a:t>
            </a:r>
          </a:p>
          <a:p>
            <a:pPr lvl="1">
              <a:buSzPct val="105000"/>
              <a:buFont typeface="Wingdings" panose="05000000000000000000" pitchFamily="2" charset="2"/>
              <a:buChar char="§"/>
            </a:pPr>
            <a:r>
              <a:rPr lang="en-US" sz="2400" dirty="0" smtClean="0">
                <a:sym typeface="Wingdings" pitchFamily="2" charset="2"/>
              </a:rPr>
              <a:t>States serve </a:t>
            </a:r>
            <a:r>
              <a:rPr lang="en-US" sz="2400" dirty="0">
                <a:sym typeface="Wingdings" pitchFamily="2" charset="2"/>
              </a:rPr>
              <a:t>as Chairs (or Vice Chairs) on ~2/3 LCC Steering Committees</a:t>
            </a:r>
          </a:p>
          <a:p>
            <a:pPr>
              <a:buSzPct val="105000"/>
              <a:buFont typeface="Wingdings" panose="05000000000000000000" pitchFamily="2" charset="2"/>
              <a:buChar char="§"/>
            </a:pPr>
            <a:r>
              <a:rPr lang="en-US" sz="2600" b="1" dirty="0">
                <a:sym typeface="Wingdings" pitchFamily="2" charset="2"/>
              </a:rPr>
              <a:t>All major federal resource management and conservation agencies </a:t>
            </a:r>
          </a:p>
          <a:p>
            <a:pPr lvl="1">
              <a:buSzPct val="105000"/>
              <a:buFont typeface="Wingdings" panose="05000000000000000000" pitchFamily="2" charset="2"/>
              <a:buChar char="§"/>
            </a:pPr>
            <a:r>
              <a:rPr lang="en-US" sz="2400" dirty="0">
                <a:sym typeface="Wingdings" pitchFamily="2" charset="2"/>
              </a:rPr>
              <a:t>FWS, BLM, BOR, NPS, USGS, BIA, BOEM</a:t>
            </a:r>
          </a:p>
          <a:p>
            <a:pPr lvl="1">
              <a:buSzPct val="105000"/>
              <a:buFont typeface="Wingdings" panose="05000000000000000000" pitchFamily="2" charset="2"/>
              <a:buChar char="§"/>
            </a:pPr>
            <a:r>
              <a:rPr lang="en-US" sz="2400" dirty="0">
                <a:sym typeface="Wingdings" pitchFamily="2" charset="2"/>
              </a:rPr>
              <a:t>USFS, NRCS, FSA, NOAA/NMFS, EPA, USACE, DOE, DOD, TVA</a:t>
            </a:r>
          </a:p>
          <a:p>
            <a:pPr>
              <a:buSzPct val="105000"/>
              <a:buFont typeface="Wingdings" panose="05000000000000000000" pitchFamily="2" charset="2"/>
              <a:buChar char="§"/>
            </a:pPr>
            <a:r>
              <a:rPr lang="en-US" sz="2600" b="1" dirty="0">
                <a:sym typeface="Wingdings" pitchFamily="2" charset="2"/>
              </a:rPr>
              <a:t>Tribes: </a:t>
            </a:r>
            <a:r>
              <a:rPr lang="en-US" sz="2600" b="1" dirty="0" smtClean="0">
                <a:sym typeface="Wingdings" pitchFamily="2" charset="2"/>
              </a:rPr>
              <a:t>20+ </a:t>
            </a:r>
            <a:r>
              <a:rPr lang="en-US" sz="2600" b="1" dirty="0">
                <a:sym typeface="Wingdings" pitchFamily="2" charset="2"/>
              </a:rPr>
              <a:t>individual and consolidated groups</a:t>
            </a:r>
          </a:p>
          <a:p>
            <a:pPr>
              <a:buSzPct val="105000"/>
              <a:buFont typeface="Wingdings" panose="05000000000000000000" pitchFamily="2" charset="2"/>
              <a:buChar char="§"/>
            </a:pPr>
            <a:r>
              <a:rPr lang="en-US" sz="2600" b="1" dirty="0" smtClean="0">
                <a:sym typeface="Wingdings" pitchFamily="2" charset="2"/>
              </a:rPr>
              <a:t>NGOs, Partnerships (JVs, FHPs), Academic: 40+ </a:t>
            </a:r>
          </a:p>
          <a:p>
            <a:pPr>
              <a:buSzPct val="105000"/>
              <a:buFont typeface="Wingdings" panose="05000000000000000000" pitchFamily="2" charset="2"/>
              <a:buChar char="§"/>
            </a:pPr>
            <a:r>
              <a:rPr lang="en-US" sz="2600" b="1" dirty="0" smtClean="0">
                <a:sym typeface="Wingdings" pitchFamily="2" charset="2"/>
              </a:rPr>
              <a:t>Climate Science Centers</a:t>
            </a:r>
            <a:endParaRPr lang="en-US" sz="2600" b="1" dirty="0">
              <a:sym typeface="Wingdings" pitchFamily="2" charset="2"/>
            </a:endParaRPr>
          </a:p>
          <a:p>
            <a:pPr eaLnBrk="1" hangingPunct="1"/>
            <a:endParaRPr lang="en-US" sz="2800" b="1" dirty="0" smtClean="0"/>
          </a:p>
          <a:p>
            <a:pPr lvl="1" eaLnBrk="1" hangingPunct="1">
              <a:buFontTx/>
              <a:buChar char="•"/>
            </a:pPr>
            <a:endParaRPr lang="en-US" sz="2400"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304800"/>
            <a:ext cx="1524000"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4593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564816" y="304800"/>
            <a:ext cx="7924801" cy="646331"/>
          </a:xfrm>
          <a:prstGeom prst="rect">
            <a:avLst/>
          </a:prstGeom>
          <a:noFill/>
        </p:spPr>
        <p:txBody>
          <a:bodyPr wrap="square" rtlCol="0">
            <a:spAutoFit/>
          </a:bodyPr>
          <a:lstStyle/>
          <a:p>
            <a:r>
              <a:rPr lang="en-US" sz="3500" b="1" dirty="0">
                <a:solidFill>
                  <a:schemeClr val="accent2">
                    <a:lumMod val="75000"/>
                  </a:schemeClr>
                </a:solidFill>
                <a:latin typeface="Corbel" panose="020B0503020204020204" pitchFamily="34" charset="0"/>
              </a:rPr>
              <a:t>LCC Network Organizational Structure</a:t>
            </a:r>
          </a:p>
        </p:txBody>
      </p:sp>
      <p:sp>
        <p:nvSpPr>
          <p:cNvPr id="96" name="TextBox 95"/>
          <p:cNvSpPr txBox="1"/>
          <p:nvPr/>
        </p:nvSpPr>
        <p:spPr>
          <a:xfrm>
            <a:off x="4412842" y="3621643"/>
            <a:ext cx="4197758" cy="2616101"/>
          </a:xfrm>
          <a:prstGeom prst="rect">
            <a:avLst/>
          </a:prstGeom>
          <a:noFill/>
          <a:ln w="28575">
            <a:solidFill>
              <a:schemeClr val="tx1">
                <a:lumMod val="65000"/>
              </a:schemeClr>
            </a:solidFill>
          </a:ln>
        </p:spPr>
        <p:txBody>
          <a:bodyPr wrap="square" rtlCol="0">
            <a:spAutoFit/>
          </a:bodyPr>
          <a:lstStyle/>
          <a:p>
            <a:pPr algn="ctr"/>
            <a:r>
              <a:rPr lang="en-US" sz="2400" b="1" u="sng" dirty="0" smtClean="0">
                <a:latin typeface="Calibri" pitchFamily="34" charset="0"/>
              </a:rPr>
              <a:t>LCC Council</a:t>
            </a:r>
          </a:p>
          <a:p>
            <a:r>
              <a:rPr lang="en-US" sz="2400" b="1" dirty="0" smtClean="0">
                <a:latin typeface="Calibri" pitchFamily="34" charset="0"/>
              </a:rPr>
              <a:t>-Coordination &amp; Strategic Guidance</a:t>
            </a:r>
          </a:p>
          <a:p>
            <a:r>
              <a:rPr lang="en-US" sz="2400" b="1" dirty="0" smtClean="0">
                <a:latin typeface="Calibri" pitchFamily="34" charset="0"/>
              </a:rPr>
              <a:t>-Federal; State; Tribal; NGO; LCCs; Major Partnerships; International</a:t>
            </a:r>
          </a:p>
          <a:p>
            <a:endParaRPr lang="en-US" sz="2000" b="1" dirty="0">
              <a:latin typeface="Calibri" pitchFamily="34" charset="0"/>
            </a:endParaRPr>
          </a:p>
        </p:txBody>
      </p:sp>
      <p:sp>
        <p:nvSpPr>
          <p:cNvPr id="47" name="AutoShape 80"/>
          <p:cNvSpPr>
            <a:spLocks noChangeArrowheads="1"/>
          </p:cNvSpPr>
          <p:nvPr/>
        </p:nvSpPr>
        <p:spPr bwMode="auto">
          <a:xfrm rot="6959277">
            <a:off x="3071866" y="3234178"/>
            <a:ext cx="474838" cy="373978"/>
          </a:xfrm>
          <a:prstGeom prst="leftRightArrow">
            <a:avLst>
              <a:gd name="adj1" fmla="val 50000"/>
              <a:gd name="adj2" fmla="val 412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54" name="TextBox 53"/>
          <p:cNvSpPr txBox="1"/>
          <p:nvPr/>
        </p:nvSpPr>
        <p:spPr>
          <a:xfrm>
            <a:off x="2819400" y="1665744"/>
            <a:ext cx="3962400" cy="1569660"/>
          </a:xfrm>
          <a:prstGeom prst="rect">
            <a:avLst/>
          </a:prstGeom>
          <a:noFill/>
          <a:ln w="28575">
            <a:solidFill>
              <a:schemeClr val="tx1">
                <a:lumMod val="65000"/>
              </a:schemeClr>
            </a:solidFill>
          </a:ln>
        </p:spPr>
        <p:txBody>
          <a:bodyPr wrap="square" rtlCol="0">
            <a:spAutoFit/>
          </a:bodyPr>
          <a:lstStyle/>
          <a:p>
            <a:pPr algn="ctr"/>
            <a:r>
              <a:rPr lang="en-US" sz="2400" b="1" u="sng" dirty="0" smtClean="0">
                <a:latin typeface="Calibri" pitchFamily="34" charset="0"/>
              </a:rPr>
              <a:t>22 Individual LCCs</a:t>
            </a:r>
          </a:p>
          <a:p>
            <a:r>
              <a:rPr lang="en-US" sz="2400" b="1" dirty="0" smtClean="0">
                <a:latin typeface="Calibri" pitchFamily="34" charset="0"/>
              </a:rPr>
              <a:t>-Steering Committee</a:t>
            </a:r>
          </a:p>
          <a:p>
            <a:r>
              <a:rPr lang="en-US" sz="2400" b="1" dirty="0" smtClean="0">
                <a:latin typeface="Calibri" pitchFamily="34" charset="0"/>
              </a:rPr>
              <a:t>-Staff (coordinator, science)</a:t>
            </a:r>
          </a:p>
          <a:p>
            <a:r>
              <a:rPr lang="en-US" sz="2400" b="1" dirty="0" smtClean="0">
                <a:latin typeface="Calibri" pitchFamily="34" charset="0"/>
              </a:rPr>
              <a:t>-Technical Committees</a:t>
            </a:r>
            <a:endParaRPr lang="en-US" sz="2400" b="1" dirty="0">
              <a:latin typeface="Calibri" pitchFamily="34" charset="0"/>
            </a:endParaRPr>
          </a:p>
        </p:txBody>
      </p:sp>
      <p:sp>
        <p:nvSpPr>
          <p:cNvPr id="55" name="TextBox 54"/>
          <p:cNvSpPr txBox="1"/>
          <p:nvPr/>
        </p:nvSpPr>
        <p:spPr>
          <a:xfrm>
            <a:off x="533400" y="3646944"/>
            <a:ext cx="3429000" cy="2308324"/>
          </a:xfrm>
          <a:prstGeom prst="rect">
            <a:avLst/>
          </a:prstGeom>
          <a:noFill/>
          <a:ln w="28575">
            <a:solidFill>
              <a:schemeClr val="tx1">
                <a:lumMod val="65000"/>
              </a:schemeClr>
            </a:solidFill>
          </a:ln>
        </p:spPr>
        <p:txBody>
          <a:bodyPr wrap="square" rtlCol="0">
            <a:spAutoFit/>
          </a:bodyPr>
          <a:lstStyle/>
          <a:p>
            <a:pPr algn="ctr"/>
            <a:r>
              <a:rPr lang="en-US" sz="2400" b="1" u="sng" dirty="0" smtClean="0">
                <a:latin typeface="Calibri" pitchFamily="34" charset="0"/>
              </a:rPr>
              <a:t>LCC Network Ops</a:t>
            </a:r>
          </a:p>
          <a:p>
            <a:r>
              <a:rPr lang="en-US" sz="2400" b="1" dirty="0" smtClean="0">
                <a:latin typeface="Calibri" pitchFamily="34" charset="0"/>
              </a:rPr>
              <a:t>-National Staff</a:t>
            </a:r>
          </a:p>
          <a:p>
            <a:r>
              <a:rPr lang="en-US" sz="2400" b="1" dirty="0" smtClean="0">
                <a:latin typeface="Calibri" pitchFamily="34" charset="0"/>
              </a:rPr>
              <a:t>-LCC Coordinators Team </a:t>
            </a:r>
          </a:p>
          <a:p>
            <a:r>
              <a:rPr lang="en-US" sz="2400" b="1" dirty="0" smtClean="0">
                <a:latin typeface="Calibri" pitchFamily="34" charset="0"/>
              </a:rPr>
              <a:t>-Science Coordinators</a:t>
            </a:r>
          </a:p>
          <a:p>
            <a:r>
              <a:rPr lang="en-US" sz="2400" b="1" dirty="0" smtClean="0">
                <a:latin typeface="Calibri" pitchFamily="34" charset="0"/>
              </a:rPr>
              <a:t>-Executive Committees</a:t>
            </a:r>
            <a:endParaRPr lang="en-US" sz="2400" b="1" dirty="0">
              <a:latin typeface="Calibri" pitchFamily="34" charset="0"/>
            </a:endParaRPr>
          </a:p>
          <a:p>
            <a:r>
              <a:rPr lang="en-US" sz="2400" b="1" dirty="0" smtClean="0">
                <a:latin typeface="Calibri" pitchFamily="34" charset="0"/>
              </a:rPr>
              <a:t>-Work Groups</a:t>
            </a:r>
          </a:p>
        </p:txBody>
      </p:sp>
      <p:sp>
        <p:nvSpPr>
          <p:cNvPr id="56" name="AutoShape 80"/>
          <p:cNvSpPr>
            <a:spLocks noChangeArrowheads="1"/>
          </p:cNvSpPr>
          <p:nvPr/>
        </p:nvSpPr>
        <p:spPr bwMode="auto">
          <a:xfrm rot="14049438">
            <a:off x="4882179" y="3228508"/>
            <a:ext cx="474838" cy="373978"/>
          </a:xfrm>
          <a:prstGeom prst="leftRightArrow">
            <a:avLst>
              <a:gd name="adj1" fmla="val 50000"/>
              <a:gd name="adj2" fmla="val 412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57" name="AutoShape 80"/>
          <p:cNvSpPr>
            <a:spLocks noChangeArrowheads="1"/>
          </p:cNvSpPr>
          <p:nvPr/>
        </p:nvSpPr>
        <p:spPr bwMode="auto">
          <a:xfrm rot="10800000">
            <a:off x="3938003" y="4381262"/>
            <a:ext cx="474838" cy="373978"/>
          </a:xfrm>
          <a:prstGeom prst="leftRightArrow">
            <a:avLst>
              <a:gd name="adj1" fmla="val 50000"/>
              <a:gd name="adj2" fmla="val 412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16" y="304800"/>
            <a:ext cx="1524000"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5251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191779" y="244149"/>
            <a:ext cx="1790656" cy="1127451"/>
          </a:xfrm>
          <a:prstGeom prst="rect">
            <a:avLst/>
          </a:prstGeom>
          <a:noFill/>
          <a:ln w="9525">
            <a:noFill/>
            <a:miter lim="800000"/>
            <a:headEnd/>
            <a:tailEnd/>
          </a:ln>
        </p:spPr>
      </p:pic>
      <p:sp>
        <p:nvSpPr>
          <p:cNvPr id="95235" name="Text Box 5"/>
          <p:cNvSpPr txBox="1">
            <a:spLocks noChangeArrowheads="1"/>
          </p:cNvSpPr>
          <p:nvPr/>
        </p:nvSpPr>
        <p:spPr bwMode="auto">
          <a:xfrm>
            <a:off x="1371600" y="2703513"/>
            <a:ext cx="3063875" cy="366712"/>
          </a:xfrm>
          <a:prstGeom prst="rect">
            <a:avLst/>
          </a:prstGeom>
          <a:noFill/>
          <a:ln w="9525">
            <a:noFill/>
            <a:miter lim="800000"/>
            <a:headEnd/>
            <a:tailEnd/>
          </a:ln>
        </p:spPr>
        <p:txBody>
          <a:bodyPr>
            <a:spAutoFit/>
          </a:bodyPr>
          <a:lstStyle/>
          <a:p>
            <a:endParaRPr lang="en-US" sz="1800" b="0">
              <a:solidFill>
                <a:srgbClr val="FFFFFF"/>
              </a:solidFill>
              <a:latin typeface="Arial" charset="0"/>
            </a:endParaRPr>
          </a:p>
        </p:txBody>
      </p:sp>
      <p:sp>
        <p:nvSpPr>
          <p:cNvPr id="2" name="Title 1"/>
          <p:cNvSpPr>
            <a:spLocks noGrp="1"/>
          </p:cNvSpPr>
          <p:nvPr>
            <p:ph type="title"/>
          </p:nvPr>
        </p:nvSpPr>
        <p:spPr>
          <a:xfrm>
            <a:off x="1066800" y="228600"/>
            <a:ext cx="8153400" cy="990600"/>
          </a:xfrm>
        </p:spPr>
        <p:txBody>
          <a:bodyPr>
            <a:normAutofit fontScale="90000"/>
          </a:bodyPr>
          <a:lstStyle/>
          <a:p>
            <a:pPr algn="ctr"/>
            <a:r>
              <a:rPr lang="en-US" sz="3600" b="1" dirty="0">
                <a:solidFill>
                  <a:schemeClr val="accent2">
                    <a:lumMod val="75000"/>
                  </a:schemeClr>
                </a:solidFill>
              </a:rPr>
              <a:t>Landscape Conservation Cooperatives</a:t>
            </a:r>
            <a:r>
              <a:rPr lang="en-US" b="1" dirty="0">
                <a:solidFill>
                  <a:schemeClr val="accent2">
                    <a:lumMod val="75000"/>
                  </a:schemeClr>
                </a:solidFill>
              </a:rPr>
              <a:t/>
            </a:r>
            <a:br>
              <a:rPr lang="en-US" b="1" dirty="0">
                <a:solidFill>
                  <a:schemeClr val="accent2">
                    <a:lumMod val="75000"/>
                  </a:schemeClr>
                </a:solidFill>
              </a:rPr>
            </a:br>
            <a:r>
              <a:rPr lang="en-US" sz="3600" b="1" dirty="0" smtClean="0">
                <a:solidFill>
                  <a:schemeClr val="accent2">
                    <a:lumMod val="75000"/>
                  </a:schemeClr>
                </a:solidFill>
              </a:rPr>
              <a:t>Strategic Goals</a:t>
            </a:r>
            <a:endParaRPr lang="en-US" sz="3600" b="1" dirty="0">
              <a:solidFill>
                <a:schemeClr val="accent2">
                  <a:lumMod val="75000"/>
                </a:schemeClr>
              </a:solidFill>
            </a:endParaRPr>
          </a:p>
        </p:txBody>
      </p:sp>
      <p:sp>
        <p:nvSpPr>
          <p:cNvPr id="3" name="Content Placeholder 2"/>
          <p:cNvSpPr>
            <a:spLocks noGrp="1"/>
          </p:cNvSpPr>
          <p:nvPr>
            <p:ph sz="quarter" idx="1"/>
          </p:nvPr>
        </p:nvSpPr>
        <p:spPr>
          <a:xfrm>
            <a:off x="612648" y="1600200"/>
            <a:ext cx="8153400" cy="4953000"/>
          </a:xfrm>
        </p:spPr>
        <p:txBody>
          <a:bodyPr>
            <a:normAutofit/>
          </a:bodyPr>
          <a:lstStyle/>
          <a:p>
            <a:pPr>
              <a:spcAft>
                <a:spcPts val="600"/>
              </a:spcAft>
              <a:buSzPct val="100000"/>
              <a:buFont typeface="Wingdings" panose="05000000000000000000" pitchFamily="2" charset="2"/>
              <a:buChar char="§"/>
            </a:pPr>
            <a:r>
              <a:rPr lang="en-US" dirty="0" smtClean="0"/>
              <a:t>A </a:t>
            </a:r>
            <a:r>
              <a:rPr lang="en-US" dirty="0"/>
              <a:t>network of landscapes and seascapes adaptable to global change </a:t>
            </a:r>
          </a:p>
          <a:p>
            <a:pPr>
              <a:spcAft>
                <a:spcPts val="600"/>
              </a:spcAft>
              <a:buSzPct val="100000"/>
              <a:buFont typeface="Wingdings" panose="05000000000000000000" pitchFamily="2" charset="2"/>
              <a:buChar char="§"/>
            </a:pPr>
            <a:r>
              <a:rPr lang="en-US" dirty="0" smtClean="0"/>
              <a:t>Facilitated </a:t>
            </a:r>
            <a:r>
              <a:rPr lang="en-US" dirty="0"/>
              <a:t>alignment of partnership needs</a:t>
            </a:r>
          </a:p>
          <a:p>
            <a:pPr>
              <a:spcAft>
                <a:spcPts val="600"/>
              </a:spcAft>
              <a:buSzPct val="100000"/>
              <a:buFont typeface="Wingdings" panose="05000000000000000000" pitchFamily="2" charset="2"/>
              <a:buChar char="§"/>
            </a:pPr>
            <a:r>
              <a:rPr lang="en-US" dirty="0" smtClean="0"/>
              <a:t>Conservation </a:t>
            </a:r>
            <a:r>
              <a:rPr lang="en-US" dirty="0"/>
              <a:t>of natural and cultural resources guided by </a:t>
            </a:r>
            <a:r>
              <a:rPr lang="en-US" dirty="0" smtClean="0"/>
              <a:t>collaborative </a:t>
            </a:r>
            <a:r>
              <a:rPr lang="en-US" dirty="0"/>
              <a:t>application of science, experience, and cultural and traditional ecological knowledge</a:t>
            </a:r>
          </a:p>
          <a:p>
            <a:pPr>
              <a:spcAft>
                <a:spcPts val="600"/>
              </a:spcAft>
              <a:buSzPct val="100000"/>
              <a:buFont typeface="Wingdings" panose="05000000000000000000" pitchFamily="2" charset="2"/>
              <a:buChar char="§"/>
            </a:pPr>
            <a:r>
              <a:rPr lang="en-US" dirty="0" smtClean="0"/>
              <a:t>Advance </a:t>
            </a:r>
            <a:r>
              <a:rPr lang="en-US" dirty="0"/>
              <a:t>the knowledge of, support for, and engagement in landscape-scale conservation</a:t>
            </a:r>
          </a:p>
          <a:p>
            <a:pPr>
              <a:buSzPct val="1000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xmlns="" val="35404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6177906" cy="990600"/>
          </a:xfrm>
        </p:spPr>
        <p:txBody>
          <a:bodyPr>
            <a:noAutofit/>
          </a:bodyPr>
          <a:lstStyle/>
          <a:p>
            <a:r>
              <a:rPr lang="en-US" sz="3600" dirty="0" smtClean="0">
                <a:solidFill>
                  <a:schemeClr val="bg2">
                    <a:lumMod val="10000"/>
                  </a:schemeClr>
                </a:solidFill>
                <a:effectLst>
                  <a:outerShdw blurRad="38100" dist="38100" dir="2700000" algn="tl">
                    <a:srgbClr val="000000">
                      <a:alpha val="43137"/>
                    </a:srgbClr>
                  </a:outerShdw>
                </a:effectLst>
              </a:rPr>
              <a:t>National Fish, Wildlife &amp; Plants Climate Adaptation Strategy</a:t>
            </a:r>
            <a:endParaRPr lang="en-US" sz="3600" dirty="0">
              <a:solidFill>
                <a:schemeClr val="bg2">
                  <a:lumMod val="1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828800"/>
            <a:ext cx="8153400" cy="3733800"/>
          </a:xfrm>
        </p:spPr>
        <p:txBody>
          <a:bodyPr/>
          <a:lstStyle/>
          <a:p>
            <a:pPr marL="0" indent="0">
              <a:buNone/>
            </a:pPr>
            <a:r>
              <a:rPr lang="en-US" sz="3600" dirty="0" smtClean="0">
                <a:solidFill>
                  <a:schemeClr val="bg2">
                    <a:lumMod val="10000"/>
                  </a:schemeClr>
                </a:solidFill>
                <a:effectLst>
                  <a:outerShdw blurRad="38100" dist="38100" dir="2700000" algn="tl">
                    <a:srgbClr val="000000">
                      <a:alpha val="43137"/>
                    </a:srgbClr>
                  </a:outerShdw>
                </a:effectLst>
              </a:rPr>
              <a:t>Identified </a:t>
            </a:r>
            <a:r>
              <a:rPr lang="en-US" sz="3600" dirty="0">
                <a:solidFill>
                  <a:schemeClr val="bg2">
                    <a:lumMod val="10000"/>
                  </a:schemeClr>
                </a:solidFill>
                <a:effectLst>
                  <a:outerShdw blurRad="38100" dist="38100" dir="2700000" algn="tl">
                    <a:srgbClr val="000000">
                      <a:alpha val="43137"/>
                    </a:srgbClr>
                  </a:outerShdw>
                </a:effectLst>
              </a:rPr>
              <a:t>the LCC </a:t>
            </a:r>
            <a:r>
              <a:rPr lang="en-US" sz="3600" dirty="0" smtClean="0">
                <a:solidFill>
                  <a:schemeClr val="bg2">
                    <a:lumMod val="10000"/>
                  </a:schemeClr>
                </a:solidFill>
                <a:effectLst>
                  <a:outerShdw blurRad="38100" dist="38100" dir="2700000" algn="tl">
                    <a:srgbClr val="000000">
                      <a:alpha val="43137"/>
                    </a:srgbClr>
                  </a:outerShdw>
                </a:effectLst>
              </a:rPr>
              <a:t>Network </a:t>
            </a:r>
            <a:r>
              <a:rPr lang="en-US" sz="3600" dirty="0" smtClean="0">
                <a:solidFill>
                  <a:schemeClr val="bg2">
                    <a:lumMod val="10000"/>
                  </a:schemeClr>
                </a:solidFill>
              </a:rPr>
              <a:t>as </a:t>
            </a:r>
            <a:r>
              <a:rPr lang="en-US" sz="3600" dirty="0">
                <a:solidFill>
                  <a:schemeClr val="bg2">
                    <a:lumMod val="10000"/>
                  </a:schemeClr>
                </a:solidFill>
              </a:rPr>
              <a:t>a forum “t</a:t>
            </a:r>
            <a:r>
              <a:rPr lang="en-US" sz="3600" i="1" dirty="0">
                <a:solidFill>
                  <a:schemeClr val="bg2">
                    <a:lumMod val="10000"/>
                  </a:schemeClr>
                </a:solidFill>
              </a:rPr>
              <a:t>o define, </a:t>
            </a:r>
            <a:r>
              <a:rPr lang="en-US" sz="3600" i="1" dirty="0">
                <a:solidFill>
                  <a:schemeClr val="bg2">
                    <a:lumMod val="10000"/>
                  </a:schemeClr>
                </a:solidFill>
                <a:effectLst>
                  <a:outerShdw blurRad="38100" dist="38100" dir="2700000" algn="tl">
                    <a:srgbClr val="000000">
                      <a:alpha val="43137"/>
                    </a:srgbClr>
                  </a:outerShdw>
                </a:effectLst>
              </a:rPr>
              <a:t>design</a:t>
            </a:r>
            <a:r>
              <a:rPr lang="en-US" sz="3600" i="1" dirty="0">
                <a:solidFill>
                  <a:schemeClr val="bg2">
                    <a:lumMod val="10000"/>
                  </a:schemeClr>
                </a:solidFill>
              </a:rPr>
              <a:t>, and deliver sustainable landscapes at a regional scale</a:t>
            </a:r>
            <a:r>
              <a:rPr lang="en-US" sz="3600" dirty="0">
                <a:solidFill>
                  <a:schemeClr val="bg2">
                    <a:lumMod val="10000"/>
                  </a:schemeClr>
                </a:solidFill>
              </a:rPr>
              <a:t>” including the development of </a:t>
            </a:r>
            <a:r>
              <a:rPr lang="en-US" sz="3600" i="1" dirty="0">
                <a:solidFill>
                  <a:schemeClr val="bg2">
                    <a:lumMod val="10000"/>
                  </a:schemeClr>
                </a:solidFill>
              </a:rPr>
              <a:t>“</a:t>
            </a:r>
            <a:r>
              <a:rPr lang="en-US" sz="3600" i="1" dirty="0">
                <a:solidFill>
                  <a:schemeClr val="bg2">
                    <a:lumMod val="10000"/>
                  </a:schemeClr>
                </a:solidFill>
                <a:effectLst>
                  <a:outerShdw blurRad="38100" dist="38100" dir="2700000" algn="tl">
                    <a:srgbClr val="000000">
                      <a:alpha val="43137"/>
                    </a:srgbClr>
                  </a:outerShdw>
                </a:effectLst>
              </a:rPr>
              <a:t>landscape/seascape scale plans </a:t>
            </a:r>
            <a:r>
              <a:rPr lang="en-US" sz="3600" i="1" dirty="0">
                <a:solidFill>
                  <a:schemeClr val="bg2">
                    <a:lumMod val="10000"/>
                  </a:schemeClr>
                </a:solidFill>
              </a:rPr>
              <a:t>capable of sustaining fish, wildlife, and </a:t>
            </a:r>
            <a:r>
              <a:rPr lang="en-US" sz="3600" i="1" dirty="0" smtClean="0">
                <a:solidFill>
                  <a:schemeClr val="bg2">
                    <a:lumMod val="10000"/>
                  </a:schemeClr>
                </a:solidFill>
              </a:rPr>
              <a:t>plants.”</a:t>
            </a:r>
            <a:r>
              <a:rPr lang="en-US" sz="3600" dirty="0" smtClean="0">
                <a:solidFill>
                  <a:schemeClr val="bg2">
                    <a:lumMod val="10000"/>
                  </a:schemeClr>
                </a:solidFill>
              </a:rPr>
              <a:t> </a:t>
            </a:r>
            <a:endParaRPr lang="en-US" sz="3600" i="1" dirty="0">
              <a:solidFill>
                <a:schemeClr val="bg2">
                  <a:lumMod val="10000"/>
                </a:schemeClr>
              </a:solidFill>
            </a:endParaRPr>
          </a:p>
        </p:txBody>
      </p:sp>
      <p:pic>
        <p:nvPicPr>
          <p:cNvPr id="4" name="Picture 2" descr="http://www.wildlifeadaptationstrategy.gov/images/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5470299"/>
            <a:ext cx="6781800" cy="12353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90554" y="152400"/>
            <a:ext cx="2112146"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93142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10154</TotalTime>
  <Words>2368</Words>
  <Application>Microsoft Office PowerPoint</Application>
  <PresentationFormat>On-screen Show (4:3)</PresentationFormat>
  <Paragraphs>302</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Median</vt:lpstr>
      <vt:lpstr>Slide 1</vt:lpstr>
      <vt:lpstr>Slide 2</vt:lpstr>
      <vt:lpstr>Slide 3</vt:lpstr>
      <vt:lpstr>Our Challenges</vt:lpstr>
      <vt:lpstr>Slide 5</vt:lpstr>
      <vt:lpstr>Involvement in the LCCs</vt:lpstr>
      <vt:lpstr>Slide 7</vt:lpstr>
      <vt:lpstr>Landscape Conservation Cooperatives Strategic Goals</vt:lpstr>
      <vt:lpstr>National Fish, Wildlife &amp; Plants Climate Adaptation Strategy</vt:lpstr>
      <vt:lpstr>Slide 10</vt:lpstr>
      <vt:lpstr>Features</vt:lpstr>
      <vt:lpstr>Major Climate Issues</vt:lpstr>
      <vt:lpstr>Major Climate Issues</vt:lpstr>
      <vt:lpstr>Other Challenges</vt:lpstr>
      <vt:lpstr>Slide 15</vt:lpstr>
      <vt:lpstr>Slide 16</vt:lpstr>
      <vt:lpstr> NPLCC Actions: </vt:lpstr>
      <vt:lpstr>Slide 18</vt:lpstr>
      <vt:lpstr>Slide 19</vt:lpstr>
      <vt:lpstr>Slide 20</vt:lpstr>
      <vt:lpstr>Slide 21</vt:lpstr>
      <vt:lpstr>Slide 22</vt:lpstr>
      <vt:lpstr>Communicate &amp; Share Information</vt:lpstr>
      <vt:lpstr>Slide 24</vt:lpstr>
      <vt:lpstr>Today</vt:lpstr>
    </vt:vector>
  </TitlesOfParts>
  <Company>DOI-FWS-R7--FAIR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Philip</dc:creator>
  <cp:lastModifiedBy>john mankowski</cp:lastModifiedBy>
  <cp:revision>633</cp:revision>
  <cp:lastPrinted>2014-10-02T14:41:52Z</cp:lastPrinted>
  <dcterms:created xsi:type="dcterms:W3CDTF">2012-06-06T16:26:27Z</dcterms:created>
  <dcterms:modified xsi:type="dcterms:W3CDTF">2014-11-13T11:08:49Z</dcterms:modified>
</cp:coreProperties>
</file>